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68" r:id="rId2"/>
    <p:sldId id="258" r:id="rId3"/>
    <p:sldId id="261" r:id="rId4"/>
    <p:sldId id="269" r:id="rId5"/>
    <p:sldId id="262" r:id="rId6"/>
    <p:sldId id="270" r:id="rId7"/>
    <p:sldId id="271" r:id="rId8"/>
    <p:sldId id="264" r:id="rId9"/>
    <p:sldId id="272" r:id="rId10"/>
    <p:sldId id="273" r:id="rId11"/>
    <p:sldId id="267" r:id="rId12"/>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6530" autoAdjust="0"/>
  </p:normalViewPr>
  <p:slideViewPr>
    <p:cSldViewPr snapToGrid="0" showGuides="1">
      <p:cViewPr>
        <p:scale>
          <a:sx n="100" d="100"/>
          <a:sy n="100" d="100"/>
        </p:scale>
        <p:origin x="994" y="379"/>
      </p:cViewPr>
      <p:guideLst>
        <p:guide orient="horz" pos="2160"/>
        <p:guide pos="3840"/>
      </p:guideLst>
    </p:cSldViewPr>
  </p:slideViewPr>
  <p:outlineViewPr>
    <p:cViewPr>
      <p:scale>
        <a:sx n="33" d="100"/>
        <a:sy n="33" d="100"/>
      </p:scale>
      <p:origin x="0" y="-1133"/>
    </p:cViewPr>
  </p:outlineViewPr>
  <p:notesTextViewPr>
    <p:cViewPr>
      <p:scale>
        <a:sx n="1" d="1"/>
        <a:sy n="1" d="1"/>
      </p:scale>
      <p:origin x="0" y="0"/>
    </p:cViewPr>
  </p:notesTextViewPr>
  <p:notesViewPr>
    <p:cSldViewPr snapToGrid="0" showGuides="1">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84336-D0B1-4B0E-BA5C-55B2CED1D394}" type="doc">
      <dgm:prSet loTypeId="urn:microsoft.com/office/officeart/2009/layout/CircleArrowProcess" loCatId="cycle" qsTypeId="urn:microsoft.com/office/officeart/2005/8/quickstyle/simple1" qsCatId="simple" csTypeId="urn:microsoft.com/office/officeart/2005/8/colors/colorful1" csCatId="colorful" phldr="1"/>
      <dgm:spPr/>
      <dgm:t>
        <a:bodyPr rtlCol="0"/>
        <a:lstStyle/>
        <a:p>
          <a:pPr rtl="0"/>
          <a:endParaRPr lang="en-US"/>
        </a:p>
      </dgm:t>
    </dgm:pt>
    <dgm:pt modelId="{E1F87E0E-FF3E-47D3-BFF3-1936BDC1B9A7}">
      <dgm:prSet phldrT="[Text]"/>
      <dgm:spPr/>
      <dgm:t>
        <a:bodyPr rtlCol="0"/>
        <a:lstStyle/>
        <a:p>
          <a:pPr rtl="0"/>
          <a:r>
            <a:rPr lang="tr-TR" noProof="0" dirty="0" smtClean="0"/>
            <a:t>Proje Aşamaları</a:t>
          </a:r>
          <a:endParaRPr lang="tr-TR" noProof="0" dirty="0"/>
        </a:p>
      </dgm:t>
    </dgm:pt>
    <dgm:pt modelId="{169E7CD4-95A5-4EA3-A305-1668AA4A744D}" type="parTrans" cxnId="{98FD00BD-2599-433A-AC2F-14A7D52BA766}">
      <dgm:prSet/>
      <dgm:spPr/>
      <dgm:t>
        <a:bodyPr rtlCol="0"/>
        <a:lstStyle/>
        <a:p>
          <a:pPr rtl="0"/>
          <a:endParaRPr lang="en-US"/>
        </a:p>
      </dgm:t>
    </dgm:pt>
    <dgm:pt modelId="{9C10DDF3-A40F-4978-A049-EE2D16408C99}" type="sibTrans" cxnId="{98FD00BD-2599-433A-AC2F-14A7D52BA766}">
      <dgm:prSet/>
      <dgm:spPr/>
      <dgm:t>
        <a:bodyPr rtlCol="0"/>
        <a:lstStyle/>
        <a:p>
          <a:pPr rtl="0"/>
          <a:endParaRPr lang="en-US"/>
        </a:p>
      </dgm:t>
    </dgm:pt>
    <dgm:pt modelId="{2356E178-4180-471B-A95D-2442FCF758CB}">
      <dgm:prSet phldrT="[Text]"/>
      <dgm:spPr/>
      <dgm:t>
        <a:bodyPr rtlCol="0"/>
        <a:lstStyle/>
        <a:p>
          <a:pPr rtl="0"/>
          <a:r>
            <a:rPr lang="tr-TR" noProof="0" dirty="0" smtClean="0"/>
            <a:t>Giriş</a:t>
          </a:r>
          <a:endParaRPr lang="tr-TR" noProof="0" dirty="0"/>
        </a:p>
      </dgm:t>
    </dgm:pt>
    <dgm:pt modelId="{28637787-CABB-4AAD-B4EC-042A0B395341}" type="parTrans" cxnId="{3D751365-FC4E-4999-8138-5C7B52A6F84F}">
      <dgm:prSet/>
      <dgm:spPr/>
      <dgm:t>
        <a:bodyPr rtlCol="0"/>
        <a:lstStyle/>
        <a:p>
          <a:pPr rtl="0"/>
          <a:endParaRPr lang="en-US"/>
        </a:p>
      </dgm:t>
    </dgm:pt>
    <dgm:pt modelId="{419F9E5C-97BF-4A9A-8E09-71B55289B3AE}" type="sibTrans" cxnId="{3D751365-FC4E-4999-8138-5C7B52A6F84F}">
      <dgm:prSet/>
      <dgm:spPr/>
      <dgm:t>
        <a:bodyPr rtlCol="0"/>
        <a:lstStyle/>
        <a:p>
          <a:pPr rtl="0"/>
          <a:endParaRPr lang="en-US"/>
        </a:p>
      </dgm:t>
    </dgm:pt>
    <dgm:pt modelId="{D6369594-53CA-4743-BFF7-C2D904DA742C}">
      <dgm:prSet phldrT="[Text]"/>
      <dgm:spPr/>
      <dgm:t>
        <a:bodyPr rtlCol="0"/>
        <a:lstStyle/>
        <a:p>
          <a:pPr rtl="0"/>
          <a:r>
            <a:rPr lang="tr-TR" noProof="0" dirty="0" smtClean="0"/>
            <a:t>Materyal</a:t>
          </a:r>
          <a:r>
            <a:rPr lang="tr-TR" baseline="0" noProof="0" dirty="0" smtClean="0"/>
            <a:t> ve metot</a:t>
          </a:r>
          <a:endParaRPr lang="tr-TR" noProof="0" dirty="0"/>
        </a:p>
      </dgm:t>
    </dgm:pt>
    <dgm:pt modelId="{5433BCDE-D01B-4C43-9770-3BCF6A203491}" type="parTrans" cxnId="{AFAA54E3-514A-4D36-807E-9FBD4120AF30}">
      <dgm:prSet/>
      <dgm:spPr/>
      <dgm:t>
        <a:bodyPr rtlCol="0"/>
        <a:lstStyle/>
        <a:p>
          <a:pPr rtl="0"/>
          <a:endParaRPr lang="en-US"/>
        </a:p>
      </dgm:t>
    </dgm:pt>
    <dgm:pt modelId="{5B98D9CA-9FDF-44BD-98EC-0F6E2E37923A}" type="sibTrans" cxnId="{AFAA54E3-514A-4D36-807E-9FBD4120AF30}">
      <dgm:prSet/>
      <dgm:spPr/>
      <dgm:t>
        <a:bodyPr rtlCol="0"/>
        <a:lstStyle/>
        <a:p>
          <a:pPr rtl="0"/>
          <a:endParaRPr lang="en-US"/>
        </a:p>
      </dgm:t>
    </dgm:pt>
    <dgm:pt modelId="{B626C495-F3A7-4ADE-A0FE-4E7983E98359}">
      <dgm:prSet phldrT="[Text]"/>
      <dgm:spPr/>
      <dgm:t>
        <a:bodyPr rtlCol="0"/>
        <a:lstStyle/>
        <a:p>
          <a:pPr rtl="0"/>
          <a:r>
            <a:rPr lang="tr-TR" noProof="0" dirty="0" smtClean="0"/>
            <a:t>Araştırma ve sonuçları tartışma</a:t>
          </a:r>
          <a:endParaRPr lang="tr-TR" noProof="0" dirty="0"/>
        </a:p>
      </dgm:t>
    </dgm:pt>
    <dgm:pt modelId="{6F2AC2C2-8163-4C6A-99C5-72A6C2B2A33F}" type="parTrans" cxnId="{13AF98FC-2DB9-4B5F-85B0-E587DE19880D}">
      <dgm:prSet/>
      <dgm:spPr/>
      <dgm:t>
        <a:bodyPr rtlCol="0"/>
        <a:lstStyle/>
        <a:p>
          <a:pPr rtl="0"/>
          <a:endParaRPr lang="en-US"/>
        </a:p>
      </dgm:t>
    </dgm:pt>
    <dgm:pt modelId="{91A8EA40-4823-4FE8-82D6-C24B81F0FC1F}" type="sibTrans" cxnId="{13AF98FC-2DB9-4B5F-85B0-E587DE19880D}">
      <dgm:prSet/>
      <dgm:spPr/>
      <dgm:t>
        <a:bodyPr rtlCol="0"/>
        <a:lstStyle/>
        <a:p>
          <a:pPr rtl="0"/>
          <a:endParaRPr lang="en-US"/>
        </a:p>
      </dgm:t>
    </dgm:pt>
    <dgm:pt modelId="{BC2DF43D-A878-4B6A-B15F-7FFBED6EC842}">
      <dgm:prSet phldrT="[Text]"/>
      <dgm:spPr/>
      <dgm:t>
        <a:bodyPr rtlCol="0"/>
        <a:lstStyle/>
        <a:p>
          <a:pPr rtl="0"/>
          <a:r>
            <a:rPr lang="tr-TR" noProof="0" dirty="0" smtClean="0"/>
            <a:t>Sonuç</a:t>
          </a:r>
          <a:endParaRPr lang="tr-TR" noProof="0" dirty="0"/>
        </a:p>
      </dgm:t>
    </dgm:pt>
    <dgm:pt modelId="{17DD7635-F2DC-43BE-A312-49946A09DBA4}" type="parTrans" cxnId="{5C40F758-5264-4653-AF57-ED244AC8F3A3}">
      <dgm:prSet/>
      <dgm:spPr/>
      <dgm:t>
        <a:bodyPr rtlCol="0"/>
        <a:lstStyle/>
        <a:p>
          <a:pPr rtl="0"/>
          <a:endParaRPr lang="en-US"/>
        </a:p>
      </dgm:t>
    </dgm:pt>
    <dgm:pt modelId="{E6A990DC-0228-4E23-ABC6-C9EE879B9A00}" type="sibTrans" cxnId="{5C40F758-5264-4653-AF57-ED244AC8F3A3}">
      <dgm:prSet/>
      <dgm:spPr/>
      <dgm:t>
        <a:bodyPr rtlCol="0"/>
        <a:lstStyle/>
        <a:p>
          <a:pPr rtl="0"/>
          <a:endParaRPr lang="en-US"/>
        </a:p>
      </dgm:t>
    </dgm:pt>
    <dgm:pt modelId="{34112584-75A9-4ED7-9268-9E8A25B24D3A}" type="pres">
      <dgm:prSet presAssocID="{62584336-D0B1-4B0E-BA5C-55B2CED1D394}" presName="Name0" presStyleCnt="0">
        <dgm:presLayoutVars>
          <dgm:chMax val="7"/>
          <dgm:chPref val="7"/>
          <dgm:dir/>
          <dgm:animLvl val="lvl"/>
        </dgm:presLayoutVars>
      </dgm:prSet>
      <dgm:spPr/>
      <dgm:t>
        <a:bodyPr/>
        <a:lstStyle/>
        <a:p>
          <a:endParaRPr lang="tr-TR"/>
        </a:p>
      </dgm:t>
    </dgm:pt>
    <dgm:pt modelId="{11A02659-9062-4FB4-BFE2-371F70EA5753}" type="pres">
      <dgm:prSet presAssocID="{E1F87E0E-FF3E-47D3-BFF3-1936BDC1B9A7}" presName="Accent1" presStyleCnt="0"/>
      <dgm:spPr/>
    </dgm:pt>
    <dgm:pt modelId="{FB2E17C9-869E-486C-8438-2E60F663B7E6}" type="pres">
      <dgm:prSet presAssocID="{E1F87E0E-FF3E-47D3-BFF3-1936BDC1B9A7}" presName="Accent" presStyleLbl="node1" presStyleIdx="0" presStyleCnt="1"/>
      <dgm:spPr/>
    </dgm:pt>
    <dgm:pt modelId="{D4164333-B3A1-4931-9196-62D8DD48204C}" type="pres">
      <dgm:prSet presAssocID="{E1F87E0E-FF3E-47D3-BFF3-1936BDC1B9A7}" presName="Child1" presStyleLbl="revTx" presStyleIdx="0" presStyleCnt="2">
        <dgm:presLayoutVars>
          <dgm:chMax val="0"/>
          <dgm:chPref val="0"/>
          <dgm:bulletEnabled val="1"/>
        </dgm:presLayoutVars>
      </dgm:prSet>
      <dgm:spPr/>
      <dgm:t>
        <a:bodyPr/>
        <a:lstStyle/>
        <a:p>
          <a:endParaRPr lang="tr-TR"/>
        </a:p>
      </dgm:t>
    </dgm:pt>
    <dgm:pt modelId="{46A31D86-13F1-4EF6-8155-3E341CF58B29}" type="pres">
      <dgm:prSet presAssocID="{E1F87E0E-FF3E-47D3-BFF3-1936BDC1B9A7}" presName="Parent1" presStyleLbl="revTx" presStyleIdx="1" presStyleCnt="2">
        <dgm:presLayoutVars>
          <dgm:chMax val="1"/>
          <dgm:chPref val="1"/>
          <dgm:bulletEnabled val="1"/>
        </dgm:presLayoutVars>
      </dgm:prSet>
      <dgm:spPr/>
      <dgm:t>
        <a:bodyPr/>
        <a:lstStyle/>
        <a:p>
          <a:endParaRPr lang="tr-TR"/>
        </a:p>
      </dgm:t>
    </dgm:pt>
  </dgm:ptLst>
  <dgm:cxnLst>
    <dgm:cxn modelId="{13AF98FC-2DB9-4B5F-85B0-E587DE19880D}" srcId="{E1F87E0E-FF3E-47D3-BFF3-1936BDC1B9A7}" destId="{B626C495-F3A7-4ADE-A0FE-4E7983E98359}" srcOrd="2" destOrd="0" parTransId="{6F2AC2C2-8163-4C6A-99C5-72A6C2B2A33F}" sibTransId="{91A8EA40-4823-4FE8-82D6-C24B81F0FC1F}"/>
    <dgm:cxn modelId="{1B12E3CF-AC70-4750-AE03-42BA62B2E57A}" type="presOf" srcId="{62584336-D0B1-4B0E-BA5C-55B2CED1D394}" destId="{34112584-75A9-4ED7-9268-9E8A25B24D3A}" srcOrd="0" destOrd="0" presId="urn:microsoft.com/office/officeart/2009/layout/CircleArrowProcess"/>
    <dgm:cxn modelId="{F14C7C7E-526B-4535-8536-765DD7A91093}" type="presOf" srcId="{2356E178-4180-471B-A95D-2442FCF758CB}" destId="{D4164333-B3A1-4931-9196-62D8DD48204C}" srcOrd="0" destOrd="0" presId="urn:microsoft.com/office/officeart/2009/layout/CircleArrowProcess"/>
    <dgm:cxn modelId="{3D751365-FC4E-4999-8138-5C7B52A6F84F}" srcId="{E1F87E0E-FF3E-47D3-BFF3-1936BDC1B9A7}" destId="{2356E178-4180-471B-A95D-2442FCF758CB}" srcOrd="0" destOrd="0" parTransId="{28637787-CABB-4AAD-B4EC-042A0B395341}" sibTransId="{419F9E5C-97BF-4A9A-8E09-71B55289B3AE}"/>
    <dgm:cxn modelId="{196073B5-F67E-4796-9E2C-30ABB60D92D5}" type="presOf" srcId="{B626C495-F3A7-4ADE-A0FE-4E7983E98359}" destId="{D4164333-B3A1-4931-9196-62D8DD48204C}" srcOrd="0" destOrd="2" presId="urn:microsoft.com/office/officeart/2009/layout/CircleArrowProcess"/>
    <dgm:cxn modelId="{AFAA54E3-514A-4D36-807E-9FBD4120AF30}" srcId="{E1F87E0E-FF3E-47D3-BFF3-1936BDC1B9A7}" destId="{D6369594-53CA-4743-BFF7-C2D904DA742C}" srcOrd="1" destOrd="0" parTransId="{5433BCDE-D01B-4C43-9770-3BCF6A203491}" sibTransId="{5B98D9CA-9FDF-44BD-98EC-0F6E2E37923A}"/>
    <dgm:cxn modelId="{7E51750C-7D93-4C15-94C4-358E814C61FA}" type="presOf" srcId="{BC2DF43D-A878-4B6A-B15F-7FFBED6EC842}" destId="{D4164333-B3A1-4931-9196-62D8DD48204C}" srcOrd="0" destOrd="3" presId="urn:microsoft.com/office/officeart/2009/layout/CircleArrowProcess"/>
    <dgm:cxn modelId="{4285E74C-63A1-4813-A26D-D8321777B49C}" type="presOf" srcId="{D6369594-53CA-4743-BFF7-C2D904DA742C}" destId="{D4164333-B3A1-4931-9196-62D8DD48204C}" srcOrd="0" destOrd="1" presId="urn:microsoft.com/office/officeart/2009/layout/CircleArrowProcess"/>
    <dgm:cxn modelId="{5C40F758-5264-4653-AF57-ED244AC8F3A3}" srcId="{E1F87E0E-FF3E-47D3-BFF3-1936BDC1B9A7}" destId="{BC2DF43D-A878-4B6A-B15F-7FFBED6EC842}" srcOrd="3" destOrd="0" parTransId="{17DD7635-F2DC-43BE-A312-49946A09DBA4}" sibTransId="{E6A990DC-0228-4E23-ABC6-C9EE879B9A00}"/>
    <dgm:cxn modelId="{98FD00BD-2599-433A-AC2F-14A7D52BA766}" srcId="{62584336-D0B1-4B0E-BA5C-55B2CED1D394}" destId="{E1F87E0E-FF3E-47D3-BFF3-1936BDC1B9A7}" srcOrd="0" destOrd="0" parTransId="{169E7CD4-95A5-4EA3-A305-1668AA4A744D}" sibTransId="{9C10DDF3-A40F-4978-A049-EE2D16408C99}"/>
    <dgm:cxn modelId="{F3DADFE9-F78F-473A-AAB1-85A84AC56643}" type="presOf" srcId="{E1F87E0E-FF3E-47D3-BFF3-1936BDC1B9A7}" destId="{46A31D86-13F1-4EF6-8155-3E341CF58B29}" srcOrd="0" destOrd="0" presId="urn:microsoft.com/office/officeart/2009/layout/CircleArrowProcess"/>
    <dgm:cxn modelId="{8999630E-404B-43A8-ACE8-3D2C1E207E92}" type="presParOf" srcId="{34112584-75A9-4ED7-9268-9E8A25B24D3A}" destId="{11A02659-9062-4FB4-BFE2-371F70EA5753}" srcOrd="0" destOrd="0" presId="urn:microsoft.com/office/officeart/2009/layout/CircleArrowProcess"/>
    <dgm:cxn modelId="{9011ADE2-4BC2-4F16-BB3C-A61408FA2478}" type="presParOf" srcId="{11A02659-9062-4FB4-BFE2-371F70EA5753}" destId="{FB2E17C9-869E-486C-8438-2E60F663B7E6}" srcOrd="0" destOrd="0" presId="urn:microsoft.com/office/officeart/2009/layout/CircleArrowProcess"/>
    <dgm:cxn modelId="{3F187782-5FA4-435F-AAC8-E58CAAD8BB37}" type="presParOf" srcId="{34112584-75A9-4ED7-9268-9E8A25B24D3A}" destId="{D4164333-B3A1-4931-9196-62D8DD48204C}" srcOrd="1" destOrd="0" presId="urn:microsoft.com/office/officeart/2009/layout/CircleArrowProcess"/>
    <dgm:cxn modelId="{BD2D5B7D-3C7D-4844-B0D9-1CA7253A3FC0}" type="presParOf" srcId="{34112584-75A9-4ED7-9268-9E8A25B24D3A}" destId="{46A31D86-13F1-4EF6-8155-3E341CF58B29}" srcOrd="2"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E17C9-869E-486C-8438-2E60F663B7E6}">
      <dsp:nvSpPr>
        <dsp:cNvPr id="0" name=""/>
        <dsp:cNvSpPr/>
      </dsp:nvSpPr>
      <dsp:spPr>
        <a:xfrm>
          <a:off x="618002" y="0"/>
          <a:ext cx="5513114" cy="5514341"/>
        </a:xfrm>
        <a:prstGeom prst="circularArrow">
          <a:avLst>
            <a:gd name="adj1" fmla="val 10980"/>
            <a:gd name="adj2" fmla="val 1142322"/>
            <a:gd name="adj3" fmla="val 90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64333-B3A1-4931-9196-62D8DD48204C}">
      <dsp:nvSpPr>
        <dsp:cNvPr id="0" name=""/>
        <dsp:cNvSpPr/>
      </dsp:nvSpPr>
      <dsp:spPr>
        <a:xfrm>
          <a:off x="6131999" y="1643825"/>
          <a:ext cx="3308397" cy="2206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rtlCol="0" anchor="ctr" anchorCtr="0">
          <a:noAutofit/>
        </a:bodyPr>
        <a:lstStyle/>
        <a:p>
          <a:pPr marL="285750" lvl="1" indent="-285750" algn="l" defTabSz="1289050" rtl="0">
            <a:lnSpc>
              <a:spcPct val="90000"/>
            </a:lnSpc>
            <a:spcBef>
              <a:spcPct val="0"/>
            </a:spcBef>
            <a:spcAft>
              <a:spcPct val="15000"/>
            </a:spcAft>
            <a:buChar char="••"/>
          </a:pPr>
          <a:r>
            <a:rPr lang="tr-TR" sz="2900" kern="1200" noProof="0" dirty="0" smtClean="0"/>
            <a:t>Giriş</a:t>
          </a:r>
          <a:endParaRPr lang="tr-TR" sz="2900" kern="1200" noProof="0" dirty="0"/>
        </a:p>
        <a:p>
          <a:pPr marL="285750" lvl="1" indent="-285750" algn="l" defTabSz="1289050" rtl="0">
            <a:lnSpc>
              <a:spcPct val="90000"/>
            </a:lnSpc>
            <a:spcBef>
              <a:spcPct val="0"/>
            </a:spcBef>
            <a:spcAft>
              <a:spcPct val="15000"/>
            </a:spcAft>
            <a:buChar char="••"/>
          </a:pPr>
          <a:r>
            <a:rPr lang="tr-TR" sz="2900" kern="1200" noProof="0" dirty="0" smtClean="0"/>
            <a:t>Materyal</a:t>
          </a:r>
          <a:r>
            <a:rPr lang="tr-TR" sz="2900" kern="1200" baseline="0" noProof="0" dirty="0" smtClean="0"/>
            <a:t> ve metot</a:t>
          </a:r>
          <a:endParaRPr lang="tr-TR" sz="2900" kern="1200" noProof="0" dirty="0"/>
        </a:p>
        <a:p>
          <a:pPr marL="285750" lvl="1" indent="-285750" algn="l" defTabSz="1289050" rtl="0">
            <a:lnSpc>
              <a:spcPct val="90000"/>
            </a:lnSpc>
            <a:spcBef>
              <a:spcPct val="0"/>
            </a:spcBef>
            <a:spcAft>
              <a:spcPct val="15000"/>
            </a:spcAft>
            <a:buChar char="••"/>
          </a:pPr>
          <a:r>
            <a:rPr lang="tr-TR" sz="2900" kern="1200" noProof="0" dirty="0" smtClean="0"/>
            <a:t>Araştırma ve sonuçları tartışma</a:t>
          </a:r>
          <a:endParaRPr lang="tr-TR" sz="2900" kern="1200" noProof="0" dirty="0"/>
        </a:p>
        <a:p>
          <a:pPr marL="285750" lvl="1" indent="-285750" algn="l" defTabSz="1289050" rtl="0">
            <a:lnSpc>
              <a:spcPct val="90000"/>
            </a:lnSpc>
            <a:spcBef>
              <a:spcPct val="0"/>
            </a:spcBef>
            <a:spcAft>
              <a:spcPct val="15000"/>
            </a:spcAft>
            <a:buChar char="••"/>
          </a:pPr>
          <a:r>
            <a:rPr lang="tr-TR" sz="2900" kern="1200" noProof="0" dirty="0" smtClean="0"/>
            <a:t>Sonuç</a:t>
          </a:r>
          <a:endParaRPr lang="tr-TR" sz="2900" kern="1200" noProof="0" dirty="0"/>
        </a:p>
      </dsp:txBody>
      <dsp:txXfrm>
        <a:off x="6131999" y="1643825"/>
        <a:ext cx="3308397" cy="2206287"/>
      </dsp:txXfrm>
    </dsp:sp>
    <dsp:sp modelId="{46A31D86-13F1-4EF6-8155-3E341CF58B29}">
      <dsp:nvSpPr>
        <dsp:cNvPr id="0" name=""/>
        <dsp:cNvSpPr/>
      </dsp:nvSpPr>
      <dsp:spPr>
        <a:xfrm>
          <a:off x="1835493" y="1996191"/>
          <a:ext cx="3076368" cy="1537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rtlCol="0" anchor="ctr" anchorCtr="0">
          <a:noAutofit/>
        </a:bodyPr>
        <a:lstStyle/>
        <a:p>
          <a:pPr lvl="0" algn="ctr" defTabSz="2400300" rtl="0">
            <a:lnSpc>
              <a:spcPct val="90000"/>
            </a:lnSpc>
            <a:spcBef>
              <a:spcPct val="0"/>
            </a:spcBef>
            <a:spcAft>
              <a:spcPct val="35000"/>
            </a:spcAft>
          </a:pPr>
          <a:r>
            <a:rPr lang="tr-TR" sz="5400" kern="1200" noProof="0" dirty="0" smtClean="0"/>
            <a:t>Proje Aşamaları</a:t>
          </a:r>
          <a:endParaRPr lang="tr-TR" sz="5400" kern="1200" noProof="0" dirty="0"/>
        </a:p>
      </dsp:txBody>
      <dsp:txXfrm>
        <a:off x="1835493" y="1996191"/>
        <a:ext cx="3076368" cy="1537949"/>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18B03FF-81F5-4C61-8317-E81EC9E4BD46}" type="datetime1">
              <a:rPr lang="tr-TR" smtClean="0"/>
              <a:t>11.11.2022</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63FFE7F-C917-439A-8026-3D301EB5CC28}" type="slidenum">
              <a:rPr lang="tr-TR" smtClean="0"/>
              <a:t>‹#›</a:t>
            </a:fld>
            <a:endParaRPr lang="tr-TR" dirty="0"/>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CC13BC-7B25-4F73-A396-556C8ADEDC69}" type="datetime1">
              <a:rPr lang="tr-TR" smtClean="0"/>
              <a:t>11.11.2022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dirty="0"/>
          </a:p>
        </p:txBody>
      </p:sp>
      <p:sp>
        <p:nvSpPr>
          <p:cNvPr id="5" name="Not Yer Tutucusu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C0B30D-C07A-425B-A90C-BA7BEB191079}" type="slidenum">
              <a:rPr lang="tr-TR" smtClean="0"/>
              <a:t>‹#›</a:t>
            </a:fld>
            <a:endParaRPr lang="tr-TR" dirty="0"/>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1</a:t>
            </a:fld>
            <a:endParaRPr lang="tr-TR" dirty="0"/>
          </a:p>
        </p:txBody>
      </p:sp>
    </p:spTree>
    <p:extLst>
      <p:ext uri="{BB962C8B-B14F-4D97-AF65-F5344CB8AC3E}">
        <p14:creationId xmlns:p14="http://schemas.microsoft.com/office/powerpoint/2010/main" val="2487580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2</a:t>
            </a:fld>
            <a:endParaRPr lang="tr-TR" dirty="0"/>
          </a:p>
        </p:txBody>
      </p:sp>
    </p:spTree>
    <p:extLst>
      <p:ext uri="{BB962C8B-B14F-4D97-AF65-F5344CB8AC3E}">
        <p14:creationId xmlns:p14="http://schemas.microsoft.com/office/powerpoint/2010/main" val="5108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3</a:t>
            </a:fld>
            <a:endParaRPr lang="tr-TR" dirty="0"/>
          </a:p>
        </p:txBody>
      </p:sp>
    </p:spTree>
    <p:extLst>
      <p:ext uri="{BB962C8B-B14F-4D97-AF65-F5344CB8AC3E}">
        <p14:creationId xmlns:p14="http://schemas.microsoft.com/office/powerpoint/2010/main" val="176297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5</a:t>
            </a:fld>
            <a:endParaRPr lang="tr-TR" dirty="0"/>
          </a:p>
        </p:txBody>
      </p:sp>
    </p:spTree>
    <p:extLst>
      <p:ext uri="{BB962C8B-B14F-4D97-AF65-F5344CB8AC3E}">
        <p14:creationId xmlns:p14="http://schemas.microsoft.com/office/powerpoint/2010/main" val="56386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6</a:t>
            </a:fld>
            <a:endParaRPr lang="tr-TR" dirty="0"/>
          </a:p>
        </p:txBody>
      </p:sp>
    </p:spTree>
    <p:extLst>
      <p:ext uri="{BB962C8B-B14F-4D97-AF65-F5344CB8AC3E}">
        <p14:creationId xmlns:p14="http://schemas.microsoft.com/office/powerpoint/2010/main" val="3733544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7</a:t>
            </a:fld>
            <a:endParaRPr lang="tr-TR" dirty="0"/>
          </a:p>
        </p:txBody>
      </p:sp>
    </p:spTree>
    <p:extLst>
      <p:ext uri="{BB962C8B-B14F-4D97-AF65-F5344CB8AC3E}">
        <p14:creationId xmlns:p14="http://schemas.microsoft.com/office/powerpoint/2010/main" val="211220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8</a:t>
            </a:fld>
            <a:endParaRPr lang="tr-TR" dirty="0"/>
          </a:p>
        </p:txBody>
      </p:sp>
    </p:spTree>
    <p:extLst>
      <p:ext uri="{BB962C8B-B14F-4D97-AF65-F5344CB8AC3E}">
        <p14:creationId xmlns:p14="http://schemas.microsoft.com/office/powerpoint/2010/main" val="1789213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4EC0B30D-C07A-425B-A90C-BA7BEB191079}" type="slidenum">
              <a:rPr lang="tr-TR" smtClean="0"/>
              <a:t>11</a:t>
            </a:fld>
            <a:endParaRPr lang="tr-TR" dirty="0"/>
          </a:p>
        </p:txBody>
      </p:sp>
    </p:spTree>
    <p:extLst>
      <p:ext uri="{BB962C8B-B14F-4D97-AF65-F5344CB8AC3E}">
        <p14:creationId xmlns:p14="http://schemas.microsoft.com/office/powerpoint/2010/main" val="271192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1066800" y="4245434"/>
            <a:ext cx="8686800" cy="1464906"/>
          </a:xfrm>
        </p:spPr>
        <p:txBody>
          <a:bodyPr rtlCol="0"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pPr rtl="0"/>
            <a:r>
              <a:rPr lang="tr-TR" smtClean="0"/>
              <a:t>Asıl başlık stili için tıklatın</a:t>
            </a:r>
            <a:endParaRPr lang="tr-TR" dirty="0"/>
          </a:p>
        </p:txBody>
      </p:sp>
      <p:sp>
        <p:nvSpPr>
          <p:cNvPr id="3" name="Alt Başlık 2"/>
          <p:cNvSpPr>
            <a:spLocks noGrp="1"/>
          </p:cNvSpPr>
          <p:nvPr>
            <p:ph type="subTitle" idx="1"/>
          </p:nvPr>
        </p:nvSpPr>
        <p:spPr>
          <a:xfrm>
            <a:off x="1066800" y="5731795"/>
            <a:ext cx="8686800" cy="440405"/>
          </a:xfrm>
        </p:spPr>
        <p:txBody>
          <a:bodyPr rtlCol="0"/>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smtClean="0"/>
              <a:t>Asıl alt başlık stilini düzenlemek için tıklatın</a:t>
            </a:r>
            <a:endParaRPr lang="tr-TR"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Dikey Metin Yer Tutucusu 2"/>
          <p:cNvSpPr>
            <a:spLocks noGrp="1"/>
          </p:cNvSpPr>
          <p:nvPr>
            <p:ph type="body" orient="vert" idx="1"/>
          </p:nvPr>
        </p:nvSpPr>
        <p:spPr/>
        <p:txBody>
          <a:bodyPr vert="eaVert" rtlCol="0"/>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4" name="Tarih Yer Tutucusu 3"/>
          <p:cNvSpPr>
            <a:spLocks noGrp="1"/>
          </p:cNvSpPr>
          <p:nvPr>
            <p:ph type="dt" sz="half" idx="10"/>
          </p:nvPr>
        </p:nvSpPr>
        <p:spPr/>
        <p:txBody>
          <a:bodyPr rtlCol="0"/>
          <a:lstStyle/>
          <a:p>
            <a:pPr rtl="0"/>
            <a:fld id="{25749187-D14C-4129-8ADD-AA7420479312}" type="datetime1">
              <a:rPr lang="tr-TR" smtClean="0"/>
              <a:t>11.11.2022</a:t>
            </a:fld>
            <a:endParaRPr lang="tr-TR" dirty="0"/>
          </a:p>
        </p:txBody>
      </p:sp>
      <p:sp>
        <p:nvSpPr>
          <p:cNvPr id="5" name="Alt Bilgi Yer Tutucusu 4"/>
          <p:cNvSpPr>
            <a:spLocks noGrp="1"/>
          </p:cNvSpPr>
          <p:nvPr>
            <p:ph type="ftr" sz="quarter" idx="11"/>
          </p:nvPr>
        </p:nvSpPr>
        <p:spPr/>
        <p:txBody>
          <a:bodyPr rtlCol="0"/>
          <a:lstStyle/>
          <a:p>
            <a:pPr rtl="0"/>
            <a:endParaRPr lang="tr-TR" dirty="0"/>
          </a:p>
        </p:txBody>
      </p:sp>
      <p:sp>
        <p:nvSpPr>
          <p:cNvPr id="6" name="Slayt Numarası Yer Tutucusu 5"/>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296400" y="457200"/>
            <a:ext cx="1828800" cy="5719762"/>
          </a:xfrm>
        </p:spPr>
        <p:txBody>
          <a:bodyPr vert="eaVert" rtlCol="0"/>
          <a:lstStyle/>
          <a:p>
            <a:pPr rtl="0"/>
            <a:r>
              <a:rPr lang="tr-TR" smtClean="0"/>
              <a:t>Asıl başlık stili için tıklatın</a:t>
            </a:r>
            <a:endParaRPr lang="tr-TR" dirty="0"/>
          </a:p>
        </p:txBody>
      </p:sp>
      <p:sp>
        <p:nvSpPr>
          <p:cNvPr id="3" name="Dikey Metin Yer Tutucusu 2"/>
          <p:cNvSpPr>
            <a:spLocks noGrp="1"/>
          </p:cNvSpPr>
          <p:nvPr>
            <p:ph type="body" orient="vert" idx="1"/>
          </p:nvPr>
        </p:nvSpPr>
        <p:spPr>
          <a:xfrm>
            <a:off x="1066800" y="457200"/>
            <a:ext cx="7955280" cy="5719762"/>
          </a:xfrm>
        </p:spPr>
        <p:txBody>
          <a:bodyPr vert="eaVert" rtlCol="0"/>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4" name="Tarih Yer Tutucusu 3"/>
          <p:cNvSpPr>
            <a:spLocks noGrp="1"/>
          </p:cNvSpPr>
          <p:nvPr>
            <p:ph type="dt" sz="half" idx="10"/>
          </p:nvPr>
        </p:nvSpPr>
        <p:spPr/>
        <p:txBody>
          <a:bodyPr rtlCol="0"/>
          <a:lstStyle/>
          <a:p>
            <a:pPr rtl="0"/>
            <a:fld id="{1E7E88B1-51DB-48C4-9776-8C6080110E65}" type="datetime1">
              <a:rPr lang="tr-TR" smtClean="0"/>
              <a:t>11.11.2022</a:t>
            </a:fld>
            <a:endParaRPr lang="tr-TR" dirty="0"/>
          </a:p>
        </p:txBody>
      </p:sp>
      <p:sp>
        <p:nvSpPr>
          <p:cNvPr id="5" name="Alt Bilgi Yer Tutucusu 4"/>
          <p:cNvSpPr>
            <a:spLocks noGrp="1"/>
          </p:cNvSpPr>
          <p:nvPr>
            <p:ph type="ftr" sz="quarter" idx="11"/>
          </p:nvPr>
        </p:nvSpPr>
        <p:spPr/>
        <p:txBody>
          <a:bodyPr rtlCol="0"/>
          <a:lstStyle/>
          <a:p>
            <a:pPr rtl="0"/>
            <a:endParaRPr lang="tr-TR" dirty="0"/>
          </a:p>
        </p:txBody>
      </p:sp>
      <p:sp>
        <p:nvSpPr>
          <p:cNvPr id="6" name="Slayt Numarası Yer Tutucusu 5"/>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a:xfrm>
            <a:off x="1066800" y="457518"/>
            <a:ext cx="10058400" cy="1188720"/>
          </a:xfrm>
        </p:spPr>
        <p:txBody>
          <a:bodyPr rtlCol="0"/>
          <a:lstStyle/>
          <a:p>
            <a:pPr rtl="0"/>
            <a:r>
              <a:rPr lang="tr-TR" smtClean="0"/>
              <a:t>Asıl başlık stili için tıklatın</a:t>
            </a:r>
            <a:endParaRPr lang="tr-TR" dirty="0"/>
          </a:p>
        </p:txBody>
      </p:sp>
      <p:sp>
        <p:nvSpPr>
          <p:cNvPr id="3" name="İçerik Yer Tutucusu 2"/>
          <p:cNvSpPr>
            <a:spLocks noGrp="1"/>
          </p:cNvSpPr>
          <p:nvPr>
            <p:ph idx="1"/>
          </p:nvPr>
        </p:nvSpPr>
        <p:spPr/>
        <p:txBody>
          <a:bodyPr rtlCol="0"/>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4" name="Tarih Yer Tutucusu 3"/>
          <p:cNvSpPr>
            <a:spLocks noGrp="1"/>
          </p:cNvSpPr>
          <p:nvPr>
            <p:ph type="dt" sz="half" idx="10"/>
          </p:nvPr>
        </p:nvSpPr>
        <p:spPr/>
        <p:txBody>
          <a:bodyPr rtlCol="0"/>
          <a:lstStyle/>
          <a:p>
            <a:pPr rtl="0"/>
            <a:fld id="{1ADAF0A0-020F-46CE-A7BB-048D690BFAD7}" type="datetime1">
              <a:rPr lang="tr-TR" smtClean="0"/>
              <a:t>11.11.2022</a:t>
            </a:fld>
            <a:endParaRPr lang="tr-TR" dirty="0"/>
          </a:p>
        </p:txBody>
      </p:sp>
      <p:sp>
        <p:nvSpPr>
          <p:cNvPr id="5" name="Alt Bilgi Yer Tutucusu 4"/>
          <p:cNvSpPr>
            <a:spLocks noGrp="1"/>
          </p:cNvSpPr>
          <p:nvPr>
            <p:ph type="ftr" sz="quarter" idx="11"/>
          </p:nvPr>
        </p:nvSpPr>
        <p:spPr/>
        <p:txBody>
          <a:bodyPr rtlCol="0"/>
          <a:lstStyle/>
          <a:p>
            <a:pPr rtl="0"/>
            <a:endParaRPr lang="tr-TR" dirty="0"/>
          </a:p>
        </p:txBody>
      </p:sp>
      <p:sp>
        <p:nvSpPr>
          <p:cNvPr id="6" name="Slayt Numarası Yer Tutucusu 5"/>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a:xfrm>
            <a:off x="1069848" y="4242816"/>
            <a:ext cx="8686800" cy="1463040"/>
          </a:xfrm>
        </p:spPr>
        <p:txBody>
          <a:bodyPr rtlCol="0" anchor="b">
            <a:normAutofit/>
          </a:bodyPr>
          <a:lstStyle>
            <a:lvl1pPr>
              <a:defRPr sz="4800"/>
            </a:lvl1pPr>
          </a:lstStyle>
          <a:p>
            <a:pPr rtl="0"/>
            <a:r>
              <a:rPr lang="tr-TR" smtClean="0"/>
              <a:t>Asıl başlık stili için tıklatın</a:t>
            </a:r>
            <a:endParaRPr lang="tr-TR" dirty="0"/>
          </a:p>
        </p:txBody>
      </p:sp>
      <p:sp>
        <p:nvSpPr>
          <p:cNvPr id="3" name="Metin Yer Tutucusu 2"/>
          <p:cNvSpPr>
            <a:spLocks noGrp="1"/>
          </p:cNvSpPr>
          <p:nvPr>
            <p:ph type="body" idx="1"/>
          </p:nvPr>
        </p:nvSpPr>
        <p:spPr>
          <a:xfrm>
            <a:off x="1066799" y="5733288"/>
            <a:ext cx="8686800" cy="438912"/>
          </a:xfrm>
        </p:spPr>
        <p:txBody>
          <a:bodyPr rtlCol="0"/>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tr-TR" smtClean="0"/>
              <a:t>Asıl metin stillerini düzenlemek için tıklatın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İçerik Yer Tutucusu 2"/>
          <p:cNvSpPr>
            <a:spLocks noGrp="1"/>
          </p:cNvSpPr>
          <p:nvPr>
            <p:ph sz="half" idx="1"/>
          </p:nvPr>
        </p:nvSpPr>
        <p:spPr>
          <a:xfrm>
            <a:off x="1066800" y="1904999"/>
            <a:ext cx="4800600" cy="4271963"/>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4" name="İçerik Yer Tutucusu 3"/>
          <p:cNvSpPr>
            <a:spLocks noGrp="1"/>
          </p:cNvSpPr>
          <p:nvPr>
            <p:ph sz="half" idx="2"/>
          </p:nvPr>
        </p:nvSpPr>
        <p:spPr>
          <a:xfrm>
            <a:off x="6324600" y="1904999"/>
            <a:ext cx="4800600" cy="4271963"/>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5" name="Tarih Yer Tutucusu 4"/>
          <p:cNvSpPr>
            <a:spLocks noGrp="1"/>
          </p:cNvSpPr>
          <p:nvPr>
            <p:ph type="dt" sz="half" idx="10"/>
          </p:nvPr>
        </p:nvSpPr>
        <p:spPr/>
        <p:txBody>
          <a:bodyPr rtlCol="0"/>
          <a:lstStyle/>
          <a:p>
            <a:pPr rtl="0"/>
            <a:fld id="{6F5549FF-5A50-40C0-8B41-163903A277A5}" type="datetime1">
              <a:rPr lang="tr-TR" smtClean="0"/>
              <a:t>11.11.2022</a:t>
            </a:fld>
            <a:endParaRPr lang="tr-TR" dirty="0"/>
          </a:p>
        </p:txBody>
      </p:sp>
      <p:sp>
        <p:nvSpPr>
          <p:cNvPr id="6" name="Alt Bilgi Yer Tutucusu 5"/>
          <p:cNvSpPr>
            <a:spLocks noGrp="1"/>
          </p:cNvSpPr>
          <p:nvPr>
            <p:ph type="ftr" sz="quarter" idx="11"/>
          </p:nvPr>
        </p:nvSpPr>
        <p:spPr/>
        <p:txBody>
          <a:bodyPr rtlCol="0"/>
          <a:lstStyle/>
          <a:p>
            <a:pPr rtl="0"/>
            <a:endParaRPr lang="tr-TR" dirty="0"/>
          </a:p>
        </p:txBody>
      </p:sp>
      <p:sp>
        <p:nvSpPr>
          <p:cNvPr id="7" name="Slayt Numarası Yer Tutucusu 6"/>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Metin Yer Tutucusu 2"/>
          <p:cNvSpPr>
            <a:spLocks noGrp="1"/>
          </p:cNvSpPr>
          <p:nvPr>
            <p:ph type="body" idx="1"/>
          </p:nvPr>
        </p:nvSpPr>
        <p:spPr>
          <a:xfrm>
            <a:off x="1066800" y="1772815"/>
            <a:ext cx="4800600" cy="737121"/>
          </a:xfrm>
        </p:spPr>
        <p:txBody>
          <a:bodyPr rtlCol="0"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smtClean="0"/>
              <a:t>Asıl metin stillerini düzenlemek için tıklatın</a:t>
            </a:r>
          </a:p>
        </p:txBody>
      </p:sp>
      <p:sp>
        <p:nvSpPr>
          <p:cNvPr id="4" name="İçerik Yer Tutucusu 3"/>
          <p:cNvSpPr>
            <a:spLocks noGrp="1"/>
          </p:cNvSpPr>
          <p:nvPr>
            <p:ph sz="half" idx="2"/>
          </p:nvPr>
        </p:nvSpPr>
        <p:spPr>
          <a:xfrm>
            <a:off x="1066800" y="2509937"/>
            <a:ext cx="4800600" cy="3662263"/>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5" name="Metin Yer Tutucusu 4"/>
          <p:cNvSpPr>
            <a:spLocks noGrp="1"/>
          </p:cNvSpPr>
          <p:nvPr>
            <p:ph type="body" sz="quarter" idx="3"/>
          </p:nvPr>
        </p:nvSpPr>
        <p:spPr>
          <a:xfrm>
            <a:off x="6324600" y="1772815"/>
            <a:ext cx="4800600" cy="737121"/>
          </a:xfrm>
        </p:spPr>
        <p:txBody>
          <a:bodyPr rtlCol="0"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smtClean="0"/>
              <a:t>Asıl metin stillerini düzenlemek için tıklatın</a:t>
            </a:r>
          </a:p>
        </p:txBody>
      </p:sp>
      <p:sp>
        <p:nvSpPr>
          <p:cNvPr id="6" name="İçerik Yer Tutucusu 5"/>
          <p:cNvSpPr>
            <a:spLocks noGrp="1"/>
          </p:cNvSpPr>
          <p:nvPr>
            <p:ph sz="quarter" idx="4"/>
          </p:nvPr>
        </p:nvSpPr>
        <p:spPr>
          <a:xfrm>
            <a:off x="6324600" y="2509937"/>
            <a:ext cx="4800600" cy="3662263"/>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7" name="Tarih Yer Tutucusu 6"/>
          <p:cNvSpPr>
            <a:spLocks noGrp="1"/>
          </p:cNvSpPr>
          <p:nvPr>
            <p:ph type="dt" sz="half" idx="10"/>
          </p:nvPr>
        </p:nvSpPr>
        <p:spPr/>
        <p:txBody>
          <a:bodyPr rtlCol="0"/>
          <a:lstStyle/>
          <a:p>
            <a:pPr rtl="0"/>
            <a:fld id="{21E92B1A-8EAF-408E-B16C-100DFDAF52F4}" type="datetime1">
              <a:rPr lang="tr-TR" smtClean="0"/>
              <a:t>11.11.2022</a:t>
            </a:fld>
            <a:endParaRPr lang="tr-TR" dirty="0"/>
          </a:p>
        </p:txBody>
      </p:sp>
      <p:sp>
        <p:nvSpPr>
          <p:cNvPr id="8" name="Alt Bilgi Yer Tutucusu 7"/>
          <p:cNvSpPr>
            <a:spLocks noGrp="1"/>
          </p:cNvSpPr>
          <p:nvPr>
            <p:ph type="ftr" sz="quarter" idx="11"/>
          </p:nvPr>
        </p:nvSpPr>
        <p:spPr/>
        <p:txBody>
          <a:bodyPr rtlCol="0"/>
          <a:lstStyle/>
          <a:p>
            <a:pPr rtl="0"/>
            <a:endParaRPr lang="tr-TR" dirty="0"/>
          </a:p>
        </p:txBody>
      </p:sp>
      <p:sp>
        <p:nvSpPr>
          <p:cNvPr id="9" name="Slayt Numarası Yer Tutucusu 8"/>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Tarih Yer Tutucusu 2"/>
          <p:cNvSpPr>
            <a:spLocks noGrp="1"/>
          </p:cNvSpPr>
          <p:nvPr>
            <p:ph type="dt" sz="half" idx="10"/>
          </p:nvPr>
        </p:nvSpPr>
        <p:spPr/>
        <p:txBody>
          <a:bodyPr rtlCol="0"/>
          <a:lstStyle/>
          <a:p>
            <a:pPr rtl="0"/>
            <a:fld id="{D5EFF51B-1DA9-404D-9635-4E1138D48E85}" type="datetime1">
              <a:rPr lang="tr-TR" smtClean="0"/>
              <a:t>11.11.2022</a:t>
            </a:fld>
            <a:endParaRPr lang="tr-TR" dirty="0"/>
          </a:p>
        </p:txBody>
      </p:sp>
      <p:sp>
        <p:nvSpPr>
          <p:cNvPr id="4" name="Alt Bilgi Yer Tutucusu 3"/>
          <p:cNvSpPr>
            <a:spLocks noGrp="1"/>
          </p:cNvSpPr>
          <p:nvPr>
            <p:ph type="ftr" sz="quarter" idx="11"/>
          </p:nvPr>
        </p:nvSpPr>
        <p:spPr/>
        <p:txBody>
          <a:bodyPr rtlCol="0"/>
          <a:lstStyle/>
          <a:p>
            <a:pPr rtl="0"/>
            <a:endParaRPr lang="tr-TR" dirty="0"/>
          </a:p>
        </p:txBody>
      </p:sp>
      <p:sp>
        <p:nvSpPr>
          <p:cNvPr id="5" name="Slayt Numarası Yer Tutucusu 4"/>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A5C7F3C4-AF72-493C-869A-C6746AEA044B}" type="datetime1">
              <a:rPr lang="tr-TR" smtClean="0"/>
              <a:t>11.11.2022</a:t>
            </a:fld>
            <a:endParaRPr lang="tr-TR" dirty="0"/>
          </a:p>
        </p:txBody>
      </p:sp>
      <p:sp>
        <p:nvSpPr>
          <p:cNvPr id="3" name="Alt Bilgi Yer Tutucusu 2"/>
          <p:cNvSpPr>
            <a:spLocks noGrp="1"/>
          </p:cNvSpPr>
          <p:nvPr>
            <p:ph type="ftr" sz="quarter" idx="11"/>
          </p:nvPr>
        </p:nvSpPr>
        <p:spPr/>
        <p:txBody>
          <a:bodyPr rtlCol="0"/>
          <a:lstStyle/>
          <a:p>
            <a:pPr rtl="0"/>
            <a:endParaRPr lang="tr-TR" dirty="0"/>
          </a:p>
        </p:txBody>
      </p:sp>
      <p:sp>
        <p:nvSpPr>
          <p:cNvPr id="4" name="Slayt Numarası Yer Tutucusu 3"/>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6842760" y="3090672"/>
            <a:ext cx="4663440" cy="1828800"/>
          </a:xfrm>
        </p:spPr>
        <p:txBody>
          <a:bodyPr rtlCol="0" anchor="b">
            <a:normAutofit/>
          </a:bodyPr>
          <a:lstStyle>
            <a:lvl1pPr>
              <a:defRPr sz="3600"/>
            </a:lvl1pPr>
          </a:lstStyle>
          <a:p>
            <a:pPr rtl="0"/>
            <a:r>
              <a:rPr lang="tr-TR" smtClean="0"/>
              <a:t>Asıl başlık stili için tıklatın</a:t>
            </a:r>
            <a:endParaRPr lang="tr-TR" dirty="0"/>
          </a:p>
        </p:txBody>
      </p:sp>
      <p:sp>
        <p:nvSpPr>
          <p:cNvPr id="3" name="İçerik Yer Tutucusu 2"/>
          <p:cNvSpPr>
            <a:spLocks noGrp="1"/>
          </p:cNvSpPr>
          <p:nvPr>
            <p:ph idx="1"/>
          </p:nvPr>
        </p:nvSpPr>
        <p:spPr>
          <a:xfrm>
            <a:off x="685799" y="457200"/>
            <a:ext cx="5410201" cy="57150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tr-TR" smtClean="0"/>
              <a:t>Asıl metin stillerini düzenlemek için tıklatın</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4" name="Metin Yer Tutucusu 3"/>
          <p:cNvSpPr>
            <a:spLocks noGrp="1"/>
          </p:cNvSpPr>
          <p:nvPr>
            <p:ph type="body" sz="half" idx="2"/>
          </p:nvPr>
        </p:nvSpPr>
        <p:spPr>
          <a:xfrm>
            <a:off x="6842760" y="4983480"/>
            <a:ext cx="4663440" cy="118872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smtClean="0"/>
              <a:t>Asıl metin stillerini düzenlemek için tıklatın</a:t>
            </a:r>
          </a:p>
        </p:txBody>
      </p:sp>
      <p:sp>
        <p:nvSpPr>
          <p:cNvPr id="5" name="Tarih Yer Tutucusu 4"/>
          <p:cNvSpPr>
            <a:spLocks noGrp="1"/>
          </p:cNvSpPr>
          <p:nvPr>
            <p:ph type="dt" sz="half" idx="10"/>
          </p:nvPr>
        </p:nvSpPr>
        <p:spPr/>
        <p:txBody>
          <a:bodyPr rtlCol="0"/>
          <a:lstStyle/>
          <a:p>
            <a:pPr rtl="0"/>
            <a:fld id="{9F8D5BD6-4C81-472C-A911-367AA54B596B}" type="datetime1">
              <a:rPr lang="tr-TR" smtClean="0"/>
              <a:t>11.11.2022</a:t>
            </a:fld>
            <a:endParaRPr lang="tr-TR" dirty="0"/>
          </a:p>
        </p:txBody>
      </p:sp>
      <p:sp>
        <p:nvSpPr>
          <p:cNvPr id="6" name="Alt Bilgi Yer Tutucusu 5"/>
          <p:cNvSpPr>
            <a:spLocks noGrp="1"/>
          </p:cNvSpPr>
          <p:nvPr>
            <p:ph type="ftr" sz="quarter" idx="11"/>
          </p:nvPr>
        </p:nvSpPr>
        <p:spPr/>
        <p:txBody>
          <a:bodyPr rtlCol="0"/>
          <a:lstStyle/>
          <a:p>
            <a:pPr rtl="0"/>
            <a:endParaRPr lang="tr-TR" dirty="0"/>
          </a:p>
        </p:txBody>
      </p:sp>
      <p:sp>
        <p:nvSpPr>
          <p:cNvPr id="7" name="Slayt Numarası Yer Tutucusu 6"/>
          <p:cNvSpPr>
            <a:spLocks noGrp="1"/>
          </p:cNvSpPr>
          <p:nvPr>
            <p:ph type="sldNum" sz="quarter" idx="12"/>
          </p:nvPr>
        </p:nvSpPr>
        <p:spPr/>
        <p:txBody>
          <a:bodyPr rtlCol="0"/>
          <a:lstStyle/>
          <a:p>
            <a:pPr rtl="0"/>
            <a:fld id="{E31375A4-56A4-47D6-9801-1991572033F7}" type="slidenum">
              <a:rPr lang="tr-TR" smtClean="0"/>
              <a:t>‹#›</a:t>
            </a:fld>
            <a:endParaRPr lang="tr-TR"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6842760" y="3093099"/>
            <a:ext cx="4663440" cy="1828800"/>
          </a:xfrm>
        </p:spPr>
        <p:txBody>
          <a:bodyPr rtlCol="0" anchor="b">
            <a:normAutofit/>
          </a:bodyPr>
          <a:lstStyle>
            <a:lvl1pPr>
              <a:defRPr sz="3600"/>
            </a:lvl1pPr>
          </a:lstStyle>
          <a:p>
            <a:pPr rtl="0"/>
            <a:r>
              <a:rPr lang="tr-TR" smtClean="0"/>
              <a:t>Asıl başlık stili için tıklatın</a:t>
            </a:r>
            <a:endParaRPr lang="tr-TR" dirty="0"/>
          </a:p>
        </p:txBody>
      </p:sp>
      <p:sp>
        <p:nvSpPr>
          <p:cNvPr id="3" name="Resim Yer Tutucusu 2" descr="Resim eklemek için boş yer tutucu. Yer tutucuya tıklayın ve eklemek istediğiniz resmi seçin."/>
          <p:cNvSpPr>
            <a:spLocks noGrp="1"/>
          </p:cNvSpPr>
          <p:nvPr>
            <p:ph type="pic" idx="1"/>
          </p:nvPr>
        </p:nvSpPr>
        <p:spPr>
          <a:xfrm>
            <a:off x="0" y="0"/>
            <a:ext cx="6096000" cy="6858000"/>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smtClean="0"/>
              <a:t>Resim eklemek için simgeyi tıklatın</a:t>
            </a:r>
            <a:endParaRPr lang="tr-TR" dirty="0"/>
          </a:p>
        </p:txBody>
      </p:sp>
      <p:sp>
        <p:nvSpPr>
          <p:cNvPr id="4" name="Metin Yer Tutucusu 3"/>
          <p:cNvSpPr>
            <a:spLocks noGrp="1"/>
          </p:cNvSpPr>
          <p:nvPr>
            <p:ph type="body" sz="half" idx="2"/>
          </p:nvPr>
        </p:nvSpPr>
        <p:spPr>
          <a:xfrm>
            <a:off x="6842760" y="4983480"/>
            <a:ext cx="4663440" cy="118872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smtClean="0"/>
              <a:t>Asıl metin stillerini düzenlemek için tıklatın</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pPr rtl="0"/>
            <a:r>
              <a:rPr lang="tr-TR" dirty="0" smtClean="0"/>
              <a:t>Asıl başlık stili için tıklatın</a:t>
            </a:r>
            <a:endParaRPr lang="tr-TR" dirty="0"/>
          </a:p>
        </p:txBody>
      </p:sp>
      <p:sp>
        <p:nvSpPr>
          <p:cNvPr id="3" name="Metin Yer Tutucusu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4" name="Tarih Yer Tutucusu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pPr rtl="0"/>
            <a:fld id="{0E97FD48-BD26-4F92-A96D-DC2D188FC4D1}" type="datetime1">
              <a:rPr lang="tr-TR" smtClean="0"/>
              <a:t>11.11.2022</a:t>
            </a:fld>
            <a:endParaRPr lang="tr-TR" dirty="0"/>
          </a:p>
        </p:txBody>
      </p:sp>
      <p:sp>
        <p:nvSpPr>
          <p:cNvPr id="5" name="Alt Bilgi Yer Tutucusu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pPr rtl="0"/>
            <a:endParaRPr lang="tr-TR" dirty="0"/>
          </a:p>
        </p:txBody>
      </p:sp>
      <p:sp>
        <p:nvSpPr>
          <p:cNvPr id="6" name="Slayt Numarası Yer Tutucusu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tr-TR" smtClean="0"/>
              <a:pPr/>
              <a:t>‹#›</a:t>
            </a:fld>
            <a:endParaRPr lang="tr-TR"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607821" y="0"/>
            <a:ext cx="9054464" cy="1128995"/>
          </a:xfrm>
        </p:spPr>
        <p:style>
          <a:lnRef idx="0">
            <a:schemeClr val="accent1"/>
          </a:lnRef>
          <a:fillRef idx="3">
            <a:schemeClr val="accent1"/>
          </a:fillRef>
          <a:effectRef idx="3">
            <a:schemeClr val="accent1"/>
          </a:effectRef>
          <a:fontRef idx="minor">
            <a:schemeClr val="lt1"/>
          </a:fontRef>
        </p:style>
        <p:txBody>
          <a:bodyPr rtlCol="0">
            <a:normAutofit/>
          </a:bodyPr>
          <a:lstStyle/>
          <a:p>
            <a:pPr algn="ctr"/>
            <a:r>
              <a:rPr lang="tr-TR" sz="4000" dirty="0"/>
              <a:t>Görüntü İşleme </a:t>
            </a:r>
            <a:r>
              <a:rPr lang="tr-TR" sz="4000" dirty="0" smtClean="0"/>
              <a:t>Yöntemleri Kullanılarak </a:t>
            </a:r>
            <a:br>
              <a:rPr lang="tr-TR" sz="4000" dirty="0" smtClean="0"/>
            </a:br>
            <a:r>
              <a:rPr lang="tr-TR" sz="4000" dirty="0" smtClean="0"/>
              <a:t>Kiraz </a:t>
            </a:r>
            <a:r>
              <a:rPr lang="tr-TR" sz="4000" dirty="0"/>
              <a:t>Meyvesinin Sınıflandırılması</a:t>
            </a:r>
            <a:endParaRPr lang="tr-TR" sz="4000" dirty="0"/>
          </a:p>
        </p:txBody>
      </p:sp>
      <p:sp>
        <p:nvSpPr>
          <p:cNvPr id="3" name="Alt Başlık 2"/>
          <p:cNvSpPr>
            <a:spLocks noGrp="1"/>
          </p:cNvSpPr>
          <p:nvPr>
            <p:ph type="subTitle" idx="1"/>
          </p:nvPr>
        </p:nvSpPr>
        <p:spPr>
          <a:xfrm>
            <a:off x="9122883" y="5141245"/>
            <a:ext cx="2499683" cy="935705"/>
          </a:xfrm>
        </p:spPr>
        <p:txBody>
          <a:bodyPr rtlCol="0">
            <a:normAutofit fontScale="92500" lnSpcReduction="10000"/>
          </a:bodyPr>
          <a:lstStyle/>
          <a:p>
            <a:pPr algn="ctr" rtl="0"/>
            <a:r>
              <a:rPr lang="tr-TR" dirty="0" smtClean="0"/>
              <a:t>Buğra Enhar Elbir</a:t>
            </a:r>
          </a:p>
          <a:p>
            <a:pPr rtl="0"/>
            <a:endParaRPr lang="tr-TR" dirty="0" smtClean="0"/>
          </a:p>
          <a:p>
            <a:pPr algn="ctr" rtl="0"/>
            <a:r>
              <a:rPr lang="tr-TR" dirty="0" smtClean="0"/>
              <a:t>02200201072</a:t>
            </a:r>
            <a:endParaRPr lang="tr-TR" dirty="0"/>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62939" y="160338"/>
            <a:ext cx="10058400" cy="1683702"/>
          </a:xfrm>
        </p:spPr>
        <p:txBody>
          <a:bodyPr>
            <a:normAutofit fontScale="90000"/>
          </a:bodyPr>
          <a:lstStyle/>
          <a:p>
            <a:r>
              <a:rPr lang="tr-TR" dirty="0" smtClean="0"/>
              <a:t/>
            </a:r>
            <a:br>
              <a:rPr lang="tr-TR" dirty="0" smtClean="0"/>
            </a:br>
            <a:r>
              <a:rPr lang="tr-TR" dirty="0"/>
              <a:t/>
            </a:r>
            <a:br>
              <a:rPr lang="tr-TR" dirty="0"/>
            </a:br>
            <a:r>
              <a:rPr lang="tr-TR" dirty="0" smtClean="0"/>
              <a:t>4. Sonuç</a:t>
            </a:r>
            <a:r>
              <a:rPr lang="tr-TR" dirty="0"/>
              <a:t/>
            </a:r>
            <a:br>
              <a:rPr lang="tr-TR" dirty="0"/>
            </a:br>
            <a:r>
              <a:rPr lang="tr-TR" dirty="0">
                <a:latin typeface="Calibri" panose="020F0502020204030204" pitchFamily="34" charset="0"/>
                <a:ea typeface="Calibri" panose="020F0502020204030204" pitchFamily="34" charset="0"/>
                <a:cs typeface="Times New Roman" panose="02020603050405020304" pitchFamily="18" charset="0"/>
              </a:rPr>
              <a:t/>
            </a:r>
            <a:br>
              <a:rPr lang="tr-TR" dirty="0">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5" name="Dikdörtgen 4"/>
          <p:cNvSpPr/>
          <p:nvPr/>
        </p:nvSpPr>
        <p:spPr>
          <a:xfrm>
            <a:off x="662939" y="1402239"/>
            <a:ext cx="10775632" cy="1574149"/>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Yapılan çalışmalar sonucunda ülkemizde oldukça yaygın bir şekilde tüketilen ve en önemli ihracat ürünlerinden birisi olan kiraz meyvesinin görüntü işleme yöntemiyle incelenmesi ele </a:t>
            </a:r>
            <a:r>
              <a:rPr lang="tr-TR" dirty="0" err="1">
                <a:latin typeface="Calibri" panose="020F0502020204030204" pitchFamily="34" charset="0"/>
                <a:ea typeface="Calibri" panose="020F0502020204030204" pitchFamily="34" charset="0"/>
                <a:cs typeface="Times New Roman" panose="02020603050405020304" pitchFamily="18" charset="0"/>
              </a:rPr>
              <a:t>alınmıştır.Yapılan</a:t>
            </a:r>
            <a:r>
              <a:rPr lang="tr-TR" dirty="0">
                <a:latin typeface="Calibri" panose="020F0502020204030204" pitchFamily="34" charset="0"/>
                <a:ea typeface="Calibri" panose="020F0502020204030204" pitchFamily="34" charset="0"/>
                <a:cs typeface="Times New Roman" panose="02020603050405020304" pitchFamily="18" charset="0"/>
              </a:rPr>
              <a:t> uygulamada doğru tasnif edilecek olan bu uygulama sayesinde ülke ekonomisine daha doğru bir katkı sağlayacaktır. Yapılan çalışmada kiraz meyvesinin referans boyut değerleri isteğe göre değiştirilerek farklı boyutlarda sınıflama işlemleri de gerçekleştirilebilmektedir.</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Dikdörtgen 6"/>
          <p:cNvSpPr/>
          <p:nvPr/>
        </p:nvSpPr>
        <p:spPr>
          <a:xfrm>
            <a:off x="662939" y="3727577"/>
            <a:ext cx="10775632" cy="981423"/>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Yapılan çalışmada kiraz meyvesinin referans boyut değerleri isteğe göre değiştirilerek farklı boyutlarda sınıflama işlemleri de gerçekleştirilebilmektedir. </a:t>
            </a:r>
            <a:r>
              <a:rPr lang="tr-TR" dirty="0" err="1">
                <a:latin typeface="Calibri" panose="020F0502020204030204" pitchFamily="34" charset="0"/>
                <a:ea typeface="Calibri" panose="020F0502020204030204" pitchFamily="34" charset="0"/>
                <a:cs typeface="Times New Roman" panose="02020603050405020304" pitchFamily="18" charset="0"/>
              </a:rPr>
              <a:t>Matlab</a:t>
            </a:r>
            <a:r>
              <a:rPr lang="tr-TR" dirty="0">
                <a:latin typeface="Calibri" panose="020F0502020204030204" pitchFamily="34" charset="0"/>
                <a:ea typeface="Calibri" panose="020F0502020204030204" pitchFamily="34" charset="0"/>
                <a:cs typeface="Times New Roman" panose="02020603050405020304" pitchFamily="18" charset="0"/>
              </a:rPr>
              <a:t> programında görüntü işleme yöntemleri ile kiraz meyvesinin sınıflandırılması üzerine yapılmış bu çalışma, diğer çalışmalar içinde bir örnek teşkil edecektir.</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770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p:cNvSpPr>
            <a:spLocks noGrp="1"/>
          </p:cNvSpPr>
          <p:nvPr>
            <p:ph type="body" sz="half" idx="2"/>
          </p:nvPr>
        </p:nvSpPr>
        <p:spPr>
          <a:xfrm>
            <a:off x="388620" y="388620"/>
            <a:ext cx="11574780" cy="5974080"/>
          </a:xfrm>
        </p:spPr>
        <p:txBody>
          <a:bodyPr rtlCol="0">
            <a:normAutofit fontScale="77500" lnSpcReduction="20000"/>
          </a:bodyPr>
          <a:lstStyle/>
          <a:p>
            <a:r>
              <a:rPr lang="tr-TR" dirty="0"/>
              <a:t>Kaynakça </a:t>
            </a:r>
            <a:endParaRPr lang="tr-TR" dirty="0" smtClean="0"/>
          </a:p>
          <a:p>
            <a:r>
              <a:rPr lang="tr-TR" dirty="0" smtClean="0"/>
              <a:t>[</a:t>
            </a:r>
            <a:r>
              <a:rPr lang="tr-TR" dirty="0"/>
              <a:t>1] Konya ili Taşkent ilçesi Kiraz </a:t>
            </a:r>
            <a:r>
              <a:rPr lang="tr-TR" dirty="0" err="1"/>
              <a:t>Çalıştayı</a:t>
            </a:r>
            <a:r>
              <a:rPr lang="tr-TR" dirty="0"/>
              <a:t>, 2015, Konya İli Taşkent İlçesi Kiraz Üreten Tarım İşletmelerinin Yapısının Belirlenmesi, http://arastirma.tarim.gov.tr/bahridagdas/Belgeler/TA%C5%9EKENT%20K%C4%B0RAZ%20RAPOR%2028%20ocak%20201 5%20[1].</a:t>
            </a:r>
            <a:r>
              <a:rPr lang="tr-TR" dirty="0" err="1"/>
              <a:t>pdf</a:t>
            </a:r>
            <a:r>
              <a:rPr lang="tr-TR" dirty="0"/>
              <a:t>. </a:t>
            </a:r>
            <a:endParaRPr lang="tr-TR" dirty="0" smtClean="0"/>
          </a:p>
          <a:p>
            <a:r>
              <a:rPr lang="tr-TR" dirty="0" smtClean="0"/>
              <a:t>[</a:t>
            </a:r>
            <a:r>
              <a:rPr lang="tr-TR" dirty="0"/>
              <a:t>2] Vural, A.A. (2014). Ilıman İklim Meyveleri ve Organik Tarım Araştırmaları Çalışma Grubu, Tarımsal Araştırmalar ve Politikalar Genel Müdürlüğü. </a:t>
            </a:r>
            <a:endParaRPr lang="tr-TR" dirty="0" smtClean="0"/>
          </a:p>
          <a:p>
            <a:r>
              <a:rPr lang="tr-TR" dirty="0" smtClean="0"/>
              <a:t>[</a:t>
            </a:r>
            <a:r>
              <a:rPr lang="tr-TR" dirty="0"/>
              <a:t>3] Orhan, E. R., CETİŞLİ, B., SOFU, M. M., &amp; KAYACAN, M. C. (2013). Gerçek Zamanlı Otomatik Elma Tasnifleme. </a:t>
            </a:r>
            <a:r>
              <a:rPr lang="tr-TR" dirty="0" err="1"/>
              <a:t>Journal</a:t>
            </a:r>
            <a:r>
              <a:rPr lang="tr-TR" dirty="0"/>
              <a:t> of Natural </a:t>
            </a:r>
            <a:r>
              <a:rPr lang="tr-TR" dirty="0" err="1"/>
              <a:t>and</a:t>
            </a:r>
            <a:r>
              <a:rPr lang="tr-TR" dirty="0"/>
              <a:t> </a:t>
            </a:r>
            <a:r>
              <a:rPr lang="tr-TR" dirty="0" err="1"/>
              <a:t>Applied</a:t>
            </a:r>
            <a:r>
              <a:rPr lang="tr-TR" dirty="0"/>
              <a:t> </a:t>
            </a:r>
            <a:r>
              <a:rPr lang="tr-TR" dirty="0" err="1"/>
              <a:t>Science</a:t>
            </a:r>
            <a:r>
              <a:rPr lang="tr-TR" dirty="0"/>
              <a:t>, 17(2), 31-38. </a:t>
            </a:r>
            <a:endParaRPr lang="tr-TR" dirty="0" smtClean="0"/>
          </a:p>
          <a:p>
            <a:r>
              <a:rPr lang="tr-TR" dirty="0" smtClean="0"/>
              <a:t>[</a:t>
            </a:r>
            <a:r>
              <a:rPr lang="tr-TR" dirty="0"/>
              <a:t>4] SABANCI, K., AYDIN, C., &amp; ÜNLERŞEN, M. F. (2012). Görüntü işleme ve yapay sinir ağları yardımıyla patates sınıflandırma parametrelerinin belirlenmesi. Iğdır Üniversitesi Fen Bilimleri Enstitüsü Dergisi, 2(2 </a:t>
            </a:r>
            <a:r>
              <a:rPr lang="tr-TR" dirty="0" err="1"/>
              <a:t>Sp</a:t>
            </a:r>
            <a:r>
              <a:rPr lang="tr-TR" dirty="0"/>
              <a:t>: A), 59-62. </a:t>
            </a:r>
            <a:endParaRPr lang="tr-TR" dirty="0" smtClean="0"/>
          </a:p>
          <a:p>
            <a:r>
              <a:rPr lang="tr-TR" dirty="0" smtClean="0"/>
              <a:t>[</a:t>
            </a:r>
            <a:r>
              <a:rPr lang="tr-TR" dirty="0"/>
              <a:t>5] </a:t>
            </a:r>
            <a:r>
              <a:rPr lang="tr-TR" dirty="0" err="1"/>
              <a:t>Chen</a:t>
            </a:r>
            <a:r>
              <a:rPr lang="tr-TR" dirty="0"/>
              <a:t>, Y. R., </a:t>
            </a:r>
            <a:r>
              <a:rPr lang="tr-TR" dirty="0" err="1"/>
              <a:t>Chao</a:t>
            </a:r>
            <a:r>
              <a:rPr lang="tr-TR" dirty="0"/>
              <a:t>, K., &amp; Kim, M. S. (2002). Machine </a:t>
            </a:r>
            <a:r>
              <a:rPr lang="tr-TR" dirty="0" err="1"/>
              <a:t>vision</a:t>
            </a:r>
            <a:r>
              <a:rPr lang="tr-TR" dirty="0"/>
              <a:t> </a:t>
            </a:r>
            <a:r>
              <a:rPr lang="tr-TR" dirty="0" err="1"/>
              <a:t>technology</a:t>
            </a:r>
            <a:r>
              <a:rPr lang="tr-TR" dirty="0"/>
              <a:t> </a:t>
            </a:r>
            <a:r>
              <a:rPr lang="tr-TR" dirty="0" err="1"/>
              <a:t>for</a:t>
            </a:r>
            <a:r>
              <a:rPr lang="tr-TR" dirty="0"/>
              <a:t> </a:t>
            </a:r>
            <a:r>
              <a:rPr lang="tr-TR" dirty="0" err="1"/>
              <a:t>agricultural</a:t>
            </a:r>
            <a:r>
              <a:rPr lang="tr-TR" dirty="0"/>
              <a:t> </a:t>
            </a:r>
            <a:r>
              <a:rPr lang="tr-TR" dirty="0" err="1"/>
              <a:t>applications</a:t>
            </a:r>
            <a:r>
              <a:rPr lang="tr-TR" dirty="0"/>
              <a:t>. </a:t>
            </a:r>
            <a:r>
              <a:rPr lang="tr-TR" dirty="0" err="1"/>
              <a:t>Computers</a:t>
            </a:r>
            <a:r>
              <a:rPr lang="tr-TR" dirty="0"/>
              <a:t> </a:t>
            </a:r>
            <a:r>
              <a:rPr lang="tr-TR" dirty="0" err="1"/>
              <a:t>and</a:t>
            </a:r>
            <a:r>
              <a:rPr lang="tr-TR" dirty="0"/>
              <a:t> </a:t>
            </a:r>
            <a:r>
              <a:rPr lang="tr-TR" dirty="0" err="1"/>
              <a:t>electronics</a:t>
            </a:r>
            <a:r>
              <a:rPr lang="tr-TR" dirty="0"/>
              <a:t> in </a:t>
            </a:r>
            <a:r>
              <a:rPr lang="tr-TR" dirty="0" err="1"/>
              <a:t>Agriculture</a:t>
            </a:r>
            <a:r>
              <a:rPr lang="tr-TR" dirty="0"/>
              <a:t>, 36(2-3), 173-191. </a:t>
            </a:r>
            <a:endParaRPr lang="tr-TR" dirty="0" smtClean="0"/>
          </a:p>
          <a:p>
            <a:r>
              <a:rPr lang="tr-TR" dirty="0" smtClean="0"/>
              <a:t>[</a:t>
            </a:r>
            <a:r>
              <a:rPr lang="tr-TR" dirty="0"/>
              <a:t>6] Sofu, M. M., Er, O., Kayacan, M. C., &amp; </a:t>
            </a:r>
            <a:r>
              <a:rPr lang="tr-TR" dirty="0" err="1"/>
              <a:t>Cetişli</a:t>
            </a:r>
            <a:r>
              <a:rPr lang="tr-TR" dirty="0"/>
              <a:t>, B. (2013). Elmaların görüntü işleme yöntemi ile sınıflandırılması ve leke tespiti. Gıda Teknolojileri Elektronik Dergisi, 8(1), 12-25</a:t>
            </a:r>
            <a:r>
              <a:rPr lang="tr-TR" dirty="0" smtClean="0"/>
              <a:t>.</a:t>
            </a:r>
          </a:p>
          <a:p>
            <a:r>
              <a:rPr lang="tr-TR" dirty="0" smtClean="0"/>
              <a:t> </a:t>
            </a:r>
            <a:r>
              <a:rPr lang="tr-TR" dirty="0"/>
              <a:t>[7] Öztürk, Ş., &amp; Özkaya, U. (2020). </a:t>
            </a:r>
            <a:r>
              <a:rPr lang="tr-TR" dirty="0" err="1"/>
              <a:t>Gastrointestinal</a:t>
            </a:r>
            <a:r>
              <a:rPr lang="tr-TR" dirty="0"/>
              <a:t> </a:t>
            </a:r>
            <a:r>
              <a:rPr lang="tr-TR" dirty="0" err="1"/>
              <a:t>tract</a:t>
            </a:r>
            <a:r>
              <a:rPr lang="tr-TR" dirty="0"/>
              <a:t> </a:t>
            </a:r>
            <a:r>
              <a:rPr lang="tr-TR" dirty="0" err="1"/>
              <a:t>classification</a:t>
            </a:r>
            <a:r>
              <a:rPr lang="tr-TR" dirty="0"/>
              <a:t> </a:t>
            </a:r>
            <a:r>
              <a:rPr lang="tr-TR" dirty="0" err="1"/>
              <a:t>using</a:t>
            </a:r>
            <a:r>
              <a:rPr lang="tr-TR" dirty="0"/>
              <a:t> </a:t>
            </a:r>
            <a:r>
              <a:rPr lang="tr-TR" dirty="0" err="1"/>
              <a:t>improved</a:t>
            </a:r>
            <a:r>
              <a:rPr lang="tr-TR" dirty="0"/>
              <a:t> LSTM </a:t>
            </a:r>
            <a:r>
              <a:rPr lang="tr-TR" dirty="0" err="1"/>
              <a:t>based</a:t>
            </a:r>
            <a:r>
              <a:rPr lang="tr-TR" dirty="0"/>
              <a:t> CNN. Multimedia Tools </a:t>
            </a:r>
            <a:r>
              <a:rPr lang="tr-TR" dirty="0" err="1"/>
              <a:t>and</a:t>
            </a:r>
            <a:r>
              <a:rPr lang="tr-TR" dirty="0"/>
              <a:t> Applications, 1-16. </a:t>
            </a:r>
            <a:endParaRPr lang="tr-TR" dirty="0" smtClean="0"/>
          </a:p>
          <a:p>
            <a:r>
              <a:rPr lang="tr-TR" dirty="0" smtClean="0"/>
              <a:t>[</a:t>
            </a:r>
            <a:r>
              <a:rPr lang="tr-TR" dirty="0"/>
              <a:t>8] </a:t>
            </a:r>
            <a:r>
              <a:rPr lang="tr-TR" dirty="0" err="1"/>
              <a:t>Bennedsen</a:t>
            </a:r>
            <a:r>
              <a:rPr lang="tr-TR" dirty="0"/>
              <a:t>, B. S., </a:t>
            </a:r>
            <a:r>
              <a:rPr lang="tr-TR" dirty="0" err="1"/>
              <a:t>Peterson</a:t>
            </a:r>
            <a:r>
              <a:rPr lang="tr-TR" dirty="0"/>
              <a:t>, D. L., &amp; </a:t>
            </a:r>
            <a:r>
              <a:rPr lang="tr-TR" dirty="0" err="1"/>
              <a:t>Tabb</a:t>
            </a:r>
            <a:r>
              <a:rPr lang="tr-TR" dirty="0"/>
              <a:t>, A. (2005). </a:t>
            </a:r>
            <a:r>
              <a:rPr lang="tr-TR" dirty="0" err="1"/>
              <a:t>Identifying</a:t>
            </a:r>
            <a:r>
              <a:rPr lang="tr-TR" dirty="0"/>
              <a:t> </a:t>
            </a:r>
            <a:r>
              <a:rPr lang="tr-TR" dirty="0" err="1"/>
              <a:t>defects</a:t>
            </a:r>
            <a:r>
              <a:rPr lang="tr-TR" dirty="0"/>
              <a:t> in </a:t>
            </a:r>
            <a:r>
              <a:rPr lang="tr-TR" dirty="0" err="1"/>
              <a:t>images</a:t>
            </a:r>
            <a:r>
              <a:rPr lang="tr-TR" dirty="0"/>
              <a:t> of </a:t>
            </a:r>
            <a:r>
              <a:rPr lang="tr-TR" dirty="0" err="1"/>
              <a:t>rotating</a:t>
            </a:r>
            <a:r>
              <a:rPr lang="tr-TR" dirty="0"/>
              <a:t> </a:t>
            </a:r>
            <a:r>
              <a:rPr lang="tr-TR" dirty="0" err="1"/>
              <a:t>apples</a:t>
            </a:r>
            <a:r>
              <a:rPr lang="tr-TR" dirty="0"/>
              <a:t>. </a:t>
            </a:r>
            <a:r>
              <a:rPr lang="tr-TR" dirty="0" err="1"/>
              <a:t>Computers</a:t>
            </a:r>
            <a:r>
              <a:rPr lang="tr-TR" dirty="0"/>
              <a:t> </a:t>
            </a:r>
            <a:r>
              <a:rPr lang="tr-TR" dirty="0" err="1"/>
              <a:t>and</a:t>
            </a:r>
            <a:r>
              <a:rPr lang="tr-TR" dirty="0"/>
              <a:t> </a:t>
            </a:r>
            <a:r>
              <a:rPr lang="tr-TR" dirty="0" err="1"/>
              <a:t>Electronics</a:t>
            </a:r>
            <a:r>
              <a:rPr lang="tr-TR" dirty="0"/>
              <a:t> in </a:t>
            </a:r>
            <a:r>
              <a:rPr lang="tr-TR" dirty="0" err="1"/>
              <a:t>Agriculture</a:t>
            </a:r>
            <a:r>
              <a:rPr lang="tr-TR" dirty="0"/>
              <a:t>, 48(2), 92-102. </a:t>
            </a:r>
            <a:endParaRPr lang="tr-TR" dirty="0" smtClean="0"/>
          </a:p>
          <a:p>
            <a:r>
              <a:rPr lang="tr-TR" dirty="0" smtClean="0"/>
              <a:t>[</a:t>
            </a:r>
            <a:r>
              <a:rPr lang="tr-TR" dirty="0"/>
              <a:t>9] Çelik, Y., &amp; </a:t>
            </a:r>
            <a:r>
              <a:rPr lang="tr-TR" dirty="0" err="1"/>
              <a:t>Sarıaltın</a:t>
            </a:r>
            <a:r>
              <a:rPr lang="tr-TR" dirty="0"/>
              <a:t>, H. K. Türkiye’de Kiraz Üretiminin Yapısal Analizi. Türk Tarım ve Doğa Bilimleri Dergisi, 6(4), 596-607. </a:t>
            </a:r>
            <a:endParaRPr lang="tr-TR" dirty="0" smtClean="0"/>
          </a:p>
          <a:p>
            <a:r>
              <a:rPr lang="tr-TR" dirty="0" smtClean="0"/>
              <a:t>[</a:t>
            </a:r>
            <a:r>
              <a:rPr lang="tr-TR" dirty="0"/>
              <a:t>10]Dünyada Kiraz, https://www.tarimorman.gov.tr/BUGEM/Belgeler/M%C4%B0LL%C4%B0%20TARIM/%C3%9Cr%C3%BCn%20Masalar%C4 %B1%20%C3%9Cr%C3%BCn%20De%C4%9Ferlendirme%20Raporlar%C4%B1%20yay%C4%B1mland%C4%B1/Kiraz%20 De%C4%9Ferlendirme%20Raporu.pdf </a:t>
            </a:r>
            <a:endParaRPr lang="tr-TR" dirty="0" smtClean="0"/>
          </a:p>
          <a:p>
            <a:r>
              <a:rPr lang="tr-TR" dirty="0" smtClean="0"/>
              <a:t>[</a:t>
            </a:r>
            <a:r>
              <a:rPr lang="tr-TR" dirty="0"/>
              <a:t>11]Türkiye İstatistik Kurumu, 2020, Bitkisel Üretim İstatistikleri, Taş Çekirdekli Meyveler 1988-2019, http://www.tuik.gov.tr/PreTablo.do?alt_id=1001 </a:t>
            </a:r>
            <a:endParaRPr lang="tr-TR" dirty="0" smtClean="0"/>
          </a:p>
          <a:p>
            <a:r>
              <a:rPr lang="tr-TR" dirty="0" smtClean="0"/>
              <a:t>[</a:t>
            </a:r>
            <a:r>
              <a:rPr lang="tr-TR" dirty="0"/>
              <a:t>12]YAMAN, K., SARUCAN, A., Mehmet, A. T. A. K., &amp; AKTÜRK, N. (2001). Dinamik çizelgeleme için görüntü işleme ve arıma modelleri yardımıyla veri hazırlama. Gazi Üniversitesi Mühendislik-Mimarlık Fakültesi Dergisi, 16(1). </a:t>
            </a:r>
            <a:endParaRPr lang="tr-TR" dirty="0" smtClean="0"/>
          </a:p>
          <a:p>
            <a:r>
              <a:rPr lang="tr-TR" dirty="0" smtClean="0"/>
              <a:t>[</a:t>
            </a:r>
            <a:r>
              <a:rPr lang="tr-TR" dirty="0"/>
              <a:t>13]TS 793 Kiraz Ve Vişne Standardizasyon Tebliği, https://www.resmigazete.gov.tr/eskiler/2008/05/20080530-14.ht</a:t>
            </a:r>
            <a:endParaRPr lang="tr-TR" dirty="0"/>
          </a:p>
        </p:txBody>
      </p:sp>
    </p:spTree>
    <p:extLst>
      <p:ext uri="{BB962C8B-B14F-4D97-AF65-F5344CB8AC3E}">
        <p14:creationId xmlns:p14="http://schemas.microsoft.com/office/powerpoint/2010/main" val="408074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066800" y="68898"/>
            <a:ext cx="10058400" cy="1188720"/>
          </a:xfrm>
        </p:spPr>
        <p:txBody>
          <a:bodyPr rtlCol="0"/>
          <a:lstStyle/>
          <a:p>
            <a:pPr rtl="0"/>
            <a:r>
              <a:rPr lang="tr-TR" dirty="0" smtClean="0"/>
              <a:t>Bilgilendirme Bölümü</a:t>
            </a:r>
            <a:endParaRPr lang="tr-TR" dirty="0"/>
          </a:p>
        </p:txBody>
      </p:sp>
      <p:sp>
        <p:nvSpPr>
          <p:cNvPr id="3" name="İçerik Yer Tutucusu 2"/>
          <p:cNvSpPr>
            <a:spLocks noGrp="1"/>
          </p:cNvSpPr>
          <p:nvPr>
            <p:ph idx="1"/>
          </p:nvPr>
        </p:nvSpPr>
        <p:spPr/>
        <p:txBody>
          <a:bodyPr rtlCol="0"/>
          <a:lstStyle/>
          <a:p>
            <a:r>
              <a:rPr lang="tr-TR" sz="1800" dirty="0">
                <a:latin typeface="Calibri" panose="020F0502020204030204" pitchFamily="34" charset="0"/>
                <a:ea typeface="Calibri" panose="020F0502020204030204" pitchFamily="34" charset="0"/>
                <a:cs typeface="Times New Roman" panose="02020603050405020304" pitchFamily="18" charset="0"/>
              </a:rPr>
              <a:t>Dünya genelinde 1500 çeşit bulunan kirazlar gülgiller ailesine </a:t>
            </a:r>
            <a:r>
              <a:rPr lang="tr-TR" sz="1800" dirty="0" smtClean="0">
                <a:latin typeface="Calibri" panose="020F0502020204030204" pitchFamily="34" charset="0"/>
                <a:ea typeface="Calibri" panose="020F0502020204030204" pitchFamily="34" charset="0"/>
                <a:cs typeface="Times New Roman" panose="02020603050405020304" pitchFamily="18" charset="0"/>
              </a:rPr>
              <a:t>aittir. Tatlı aromalı, sulu </a:t>
            </a:r>
            <a:r>
              <a:rPr lang="tr-TR" sz="1800" dirty="0">
                <a:latin typeface="Calibri" panose="020F0502020204030204" pitchFamily="34" charset="0"/>
                <a:ea typeface="Calibri" panose="020F0502020204030204" pitchFamily="34" charset="0"/>
                <a:cs typeface="Times New Roman" panose="02020603050405020304" pitchFamily="18" charset="0"/>
              </a:rPr>
              <a:t>ve sert çekirdekli olan bir meyve olan kiraz </a:t>
            </a:r>
            <a:r>
              <a:rPr lang="tr-TR" sz="1800" dirty="0" smtClean="0">
                <a:latin typeface="Calibri" panose="020F0502020204030204" pitchFamily="34" charset="0"/>
                <a:ea typeface="Calibri" panose="020F0502020204030204" pitchFamily="34" charset="0"/>
                <a:cs typeface="Times New Roman" panose="02020603050405020304" pitchFamily="18" charset="0"/>
              </a:rPr>
              <a:t>vitamin oranı </a:t>
            </a:r>
            <a:r>
              <a:rPr lang="tr-TR" sz="1800" dirty="0">
                <a:latin typeface="Calibri" panose="020F0502020204030204" pitchFamily="34" charset="0"/>
                <a:ea typeface="Calibri" panose="020F0502020204030204" pitchFamily="34" charset="0"/>
                <a:cs typeface="Times New Roman" panose="02020603050405020304" pitchFamily="18" charset="0"/>
              </a:rPr>
              <a:t>ve mineraller bakımından </a:t>
            </a:r>
            <a:r>
              <a:rPr lang="tr-TR" sz="1800" dirty="0" smtClean="0">
                <a:latin typeface="Calibri" panose="020F0502020204030204" pitchFamily="34" charset="0"/>
                <a:ea typeface="Calibri" panose="020F0502020204030204" pitchFamily="34" charset="0"/>
                <a:cs typeface="Times New Roman" panose="02020603050405020304" pitchFamily="18" charset="0"/>
              </a:rPr>
              <a:t>zengindir. Kiraz </a:t>
            </a:r>
            <a:r>
              <a:rPr lang="tr-TR" sz="1800" dirty="0">
                <a:latin typeface="Calibri" panose="020F0502020204030204" pitchFamily="34" charset="0"/>
                <a:ea typeface="Calibri" panose="020F0502020204030204" pitchFamily="34" charset="0"/>
                <a:cs typeface="Times New Roman" panose="02020603050405020304" pitchFamily="18" charset="0"/>
              </a:rPr>
              <a:t>dünyada oldukça fazla şekilde </a:t>
            </a:r>
            <a:r>
              <a:rPr lang="tr-TR" sz="1800" dirty="0" smtClean="0">
                <a:latin typeface="Calibri" panose="020F0502020204030204" pitchFamily="34" charset="0"/>
                <a:ea typeface="Calibri" panose="020F0502020204030204" pitchFamily="34" charset="0"/>
                <a:cs typeface="Times New Roman" panose="02020603050405020304" pitchFamily="18" charset="0"/>
              </a:rPr>
              <a:t>üretilmektedir. Ancak </a:t>
            </a:r>
            <a:r>
              <a:rPr lang="tr-TR" sz="1800" dirty="0">
                <a:latin typeface="Calibri" panose="020F0502020204030204" pitchFamily="34" charset="0"/>
                <a:ea typeface="Calibri" panose="020F0502020204030204" pitchFamily="34" charset="0"/>
                <a:cs typeface="Times New Roman" panose="02020603050405020304" pitchFamily="18" charset="0"/>
              </a:rPr>
              <a:t>en çok kiraz üreten ilk 6 ülke arasında Türkiye %35 pay ile birinci sırada yer almaktadır.</a:t>
            </a:r>
          </a:p>
          <a:p>
            <a:r>
              <a:rPr lang="tr-TR" sz="1800" dirty="0">
                <a:latin typeface="Calibri" panose="020F0502020204030204" pitchFamily="34" charset="0"/>
                <a:ea typeface="Calibri" panose="020F0502020204030204" pitchFamily="34" charset="0"/>
                <a:cs typeface="Times New Roman" panose="02020603050405020304" pitchFamily="18" charset="0"/>
              </a:rPr>
              <a:t>Küreselleşen dünyada ürünlerin kalitesinin belirlenmesi ve tasnif edilmesi ticaretin en önemli unsurlarından biridir. Sebze ve meyveleri kalite ve özelliklerine göre sınıflandırma işlemi genellikle işçiler tarafından el ve göz ile yapılmaktadır. Bu yüzden bir standardın sağlanması zorlaşmaktadır. Yapılan bu çalışmada görüntü işleme yöntemleri kullanılarak kiraz meyvesinin boyutlarına göre sınıflandırılması </a:t>
            </a:r>
            <a:r>
              <a:rPr lang="tr-TR" sz="1800" dirty="0" smtClean="0">
                <a:latin typeface="Calibri" panose="020F0502020204030204" pitchFamily="34" charset="0"/>
                <a:ea typeface="Calibri" panose="020F0502020204030204" pitchFamily="34" charset="0"/>
                <a:cs typeface="Times New Roman" panose="02020603050405020304" pitchFamily="18" charset="0"/>
              </a:rPr>
              <a:t>amaçlanmıştır.</a:t>
            </a:r>
          </a:p>
          <a:p>
            <a:r>
              <a:rPr lang="tr-TR" sz="1800" dirty="0">
                <a:latin typeface="Calibri" panose="020F0502020204030204" pitchFamily="34" charset="0"/>
                <a:ea typeface="Calibri" panose="020F0502020204030204" pitchFamily="34" charset="0"/>
                <a:cs typeface="Times New Roman" panose="02020603050405020304" pitchFamily="18" charset="0"/>
              </a:rPr>
              <a:t>Bu amaçla </a:t>
            </a:r>
            <a:r>
              <a:rPr lang="tr-TR" sz="1800" dirty="0" err="1">
                <a:latin typeface="Calibri" panose="020F0502020204030204" pitchFamily="34" charset="0"/>
                <a:ea typeface="Calibri" panose="020F0502020204030204" pitchFamily="34" charset="0"/>
                <a:cs typeface="Times New Roman" panose="02020603050405020304" pitchFamily="18" charset="0"/>
              </a:rPr>
              <a:t>Matlab</a:t>
            </a:r>
            <a:r>
              <a:rPr lang="tr-TR" sz="1800" dirty="0">
                <a:latin typeface="Calibri" panose="020F0502020204030204" pitchFamily="34" charset="0"/>
                <a:ea typeface="Calibri" panose="020F0502020204030204" pitchFamily="34" charset="0"/>
                <a:cs typeface="Times New Roman" panose="02020603050405020304" pitchFamily="18" charset="0"/>
              </a:rPr>
              <a:t> R2013a programı kullanılarak görüntüsü alınan meyveleri küçük boy, orta boy, büyük boy olarak sınıflandıracak bir çalışma gerçekleştirilmiştir. Yapılan çalışmada kirazlar üst üste gelmeden ayrık olarak resimlenmiştir. Ancak kirazların üst üste gelmesi durumunda sınıflandırma başarısının düşeceği değerlendirilmektedir.</a:t>
            </a:r>
            <a:endParaRPr lang="tr-TR" sz="1800" dirty="0"/>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4" descr="Bir grup başlığı çevresinde kümelenmiş dört grubu olan radyal venn diyagramı"/>
          <p:cNvGraphicFramePr>
            <a:graphicFrameLocks noGrp="1"/>
          </p:cNvGraphicFramePr>
          <p:nvPr>
            <p:ph sz="half" idx="2"/>
            <p:extLst>
              <p:ext uri="{D42A27DB-BD31-4B8C-83A1-F6EECF244321}">
                <p14:modId xmlns:p14="http://schemas.microsoft.com/office/powerpoint/2010/main" val="2411457434"/>
              </p:ext>
            </p:extLst>
          </p:nvPr>
        </p:nvGraphicFramePr>
        <p:xfrm>
          <a:off x="1066800" y="601980"/>
          <a:ext cx="10058400" cy="5514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3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62939" y="160338"/>
            <a:ext cx="10058400" cy="1188720"/>
          </a:xfrm>
        </p:spPr>
        <p:txBody>
          <a:bodyPr/>
          <a:lstStyle/>
          <a:p>
            <a:r>
              <a:rPr lang="tr-TR" dirty="0" smtClean="0"/>
              <a:t>1.GİRİŞ</a:t>
            </a:r>
            <a:endParaRPr lang="tr-TR" dirty="0"/>
          </a:p>
        </p:txBody>
      </p:sp>
      <p:sp>
        <p:nvSpPr>
          <p:cNvPr id="5" name="Dikdörtgen 4"/>
          <p:cNvSpPr/>
          <p:nvPr/>
        </p:nvSpPr>
        <p:spPr>
          <a:xfrm>
            <a:off x="662939" y="1514947"/>
            <a:ext cx="11216641" cy="4742965"/>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Dünyada 1500 civarında kiraz çeşidi vardır. Dünyada kiraz üretiminin yapıldığı önemli ülkelerin başında yaklaşık 500 bin ton üretimle Türkiye gelmektedir. Dünyadaki kiraz üretiminin ise %20’ si Türkiye de gerçekleşmektedir. Ayrıca dünya kiraz üretiminde ilk 6 ülke arasında Türkiye’nin üretimdeki payı %35’tir. </a:t>
            </a:r>
          </a:p>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Günümüzde artan talep oranlarına bağlı olarak teknolojinin gelişmesi ile birlikte otomatik olarak nesnelerin sınıflandırılması ve tasnif edilmesi önemli bir alan haline </a:t>
            </a:r>
            <a:r>
              <a:rPr lang="tr-TR" dirty="0" smtClean="0">
                <a:latin typeface="Calibri" panose="020F0502020204030204" pitchFamily="34" charset="0"/>
                <a:ea typeface="Calibri" panose="020F0502020204030204" pitchFamily="34" charset="0"/>
                <a:cs typeface="Times New Roman" panose="02020603050405020304" pitchFamily="18" charset="0"/>
              </a:rPr>
              <a:t>gelmiştir. Sınıflandırma </a:t>
            </a:r>
            <a:r>
              <a:rPr lang="tr-TR" dirty="0">
                <a:latin typeface="Calibri" panose="020F0502020204030204" pitchFamily="34" charset="0"/>
                <a:ea typeface="Calibri" panose="020F0502020204030204" pitchFamily="34" charset="0"/>
                <a:cs typeface="Times New Roman" panose="02020603050405020304" pitchFamily="18" charset="0"/>
              </a:rPr>
              <a:t>işlemi insanlar ve makinalar ile gerçekleştirilebilmektedir ancak ürünlerdeki şekilsel farklılıklar ve insanlardan kaynaklanan hatalar nedeniyle verimli bir sınıflandırma yapılamamaktadır. Bu nedenle ölçümler sırasında görüntü işleme tekniklerinin tarım sektöründe önemli bir yeri vardır. Görüntü işleme kısaca, kamera, tarayıcı vb. diğer cihazlar ile bilgisayar ortamına aktarılan görüntülerin belirli programlar aracılığı ile analiz edilmesidir.</a:t>
            </a:r>
          </a:p>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Yapılan çalışmada, ülkemizde yaygın olarak yetiştirilen ve önemli ihracat ürünlerinden biri olan kiraz meyvesinin, </a:t>
            </a:r>
            <a:r>
              <a:rPr lang="tr-TR" dirty="0" err="1">
                <a:latin typeface="Calibri" panose="020F0502020204030204" pitchFamily="34" charset="0"/>
                <a:ea typeface="Calibri" panose="020F0502020204030204" pitchFamily="34" charset="0"/>
                <a:cs typeface="Times New Roman" panose="02020603050405020304" pitchFamily="18" charset="0"/>
              </a:rPr>
              <a:t>Matlab</a:t>
            </a:r>
            <a:r>
              <a:rPr lang="tr-TR" dirty="0">
                <a:latin typeface="Calibri" panose="020F0502020204030204" pitchFamily="34" charset="0"/>
                <a:ea typeface="Calibri" panose="020F0502020204030204" pitchFamily="34" charset="0"/>
                <a:cs typeface="Times New Roman" panose="02020603050405020304" pitchFamily="18" charset="0"/>
              </a:rPr>
              <a:t> R2013a programı kullanılarak büyüklüklerine göre sınıflandırılması amaçlanmıştır. Bu amaçla, görüntü işleme yöntemleri ile görüntünün arka planı siyah bir zemin haline getirilerek sınıflandırılacak kiraz meyvesinin arka planı temizlenmiştir. Daha sonra elde edilen görüntü çeşitli filtreleme işlemlerine tabi tutulmuş ve belirli algoritmalar ile kirazların sınır alanları belirlenmiştir. Sınırları belirlenen kirazlara ait boyut bilgisi hesaplanarak, kirazlara ait boyutsal sınıflandırma işlemi gerçekleştirilmiştir.</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05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066797" y="223924"/>
            <a:ext cx="8686800" cy="1424940"/>
          </a:xfrm>
        </p:spPr>
        <p:txBody>
          <a:bodyPr rtlCol="0">
            <a:normAutofit/>
          </a:bodyPr>
          <a:lstStyle/>
          <a:p>
            <a:r>
              <a:rPr lang="tr-TR" sz="3600" dirty="0">
                <a:latin typeface="Calibri" panose="020F0502020204030204" pitchFamily="34" charset="0"/>
                <a:ea typeface="Calibri" panose="020F0502020204030204" pitchFamily="34" charset="0"/>
                <a:cs typeface="Times New Roman" panose="02020603050405020304" pitchFamily="18" charset="0"/>
              </a:rPr>
              <a:t>2. Materyal ve Metot</a:t>
            </a:r>
            <a:r>
              <a:rPr lang="tr-TR" dirty="0">
                <a:latin typeface="Calibri" panose="020F0502020204030204" pitchFamily="34" charset="0"/>
                <a:ea typeface="Calibri" panose="020F0502020204030204" pitchFamily="34" charset="0"/>
                <a:cs typeface="Times New Roman" panose="02020603050405020304" pitchFamily="18" charset="0"/>
              </a:rPr>
              <a:t/>
            </a:r>
            <a:br>
              <a:rPr lang="tr-TR" dirty="0">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Metin Yer Tutucusu 2"/>
          <p:cNvSpPr>
            <a:spLocks noGrp="1"/>
          </p:cNvSpPr>
          <p:nvPr>
            <p:ph type="body" idx="1"/>
          </p:nvPr>
        </p:nvSpPr>
        <p:spPr>
          <a:xfrm>
            <a:off x="1066798" y="1249680"/>
            <a:ext cx="10515601" cy="4434840"/>
          </a:xfrm>
        </p:spPr>
        <p:txBody>
          <a:bodyPr rtlCol="0">
            <a:normAutofit/>
          </a:bodyPr>
          <a:lstStyle/>
          <a:p>
            <a:r>
              <a:rPr lang="tr-TR" dirty="0" smtClean="0"/>
              <a:t>2.1 Kiraz Meyvesi</a:t>
            </a:r>
          </a:p>
          <a:p>
            <a:r>
              <a:rPr lang="tr-TR" sz="1800" dirty="0" smtClean="0">
                <a:latin typeface="Calibri" panose="020F0502020204030204" pitchFamily="34" charset="0"/>
                <a:ea typeface="Calibri" panose="020F0502020204030204" pitchFamily="34" charset="0"/>
                <a:cs typeface="Times New Roman" panose="02020603050405020304" pitchFamily="18" charset="0"/>
              </a:rPr>
              <a:t>Latince </a:t>
            </a:r>
            <a:r>
              <a:rPr lang="tr-TR" sz="1800" dirty="0">
                <a:latin typeface="Calibri" panose="020F0502020204030204" pitchFamily="34" charset="0"/>
                <a:ea typeface="Calibri" panose="020F0502020204030204" pitchFamily="34" charset="0"/>
                <a:cs typeface="Times New Roman" panose="02020603050405020304" pitchFamily="18" charset="0"/>
              </a:rPr>
              <a:t>ismi 'Prunus </a:t>
            </a:r>
            <a:r>
              <a:rPr lang="tr-TR" sz="1800" dirty="0" err="1">
                <a:latin typeface="Calibri" panose="020F0502020204030204" pitchFamily="34" charset="0"/>
                <a:ea typeface="Calibri" panose="020F0502020204030204" pitchFamily="34" charset="0"/>
                <a:cs typeface="Times New Roman" panose="02020603050405020304" pitchFamily="18" charset="0"/>
              </a:rPr>
              <a:t>avium</a:t>
            </a:r>
            <a:r>
              <a:rPr lang="tr-TR" sz="1800" dirty="0">
                <a:latin typeface="Calibri" panose="020F0502020204030204" pitchFamily="34" charset="0"/>
                <a:ea typeface="Calibri" panose="020F0502020204030204" pitchFamily="34" charset="0"/>
                <a:cs typeface="Times New Roman" panose="02020603050405020304" pitchFamily="18" charset="0"/>
              </a:rPr>
              <a:t>' olan kiraz ağacı, Gülgiller (</a:t>
            </a:r>
            <a:r>
              <a:rPr lang="tr-TR" sz="1800" dirty="0" err="1">
                <a:latin typeface="Calibri" panose="020F0502020204030204" pitchFamily="34" charset="0"/>
                <a:ea typeface="Calibri" panose="020F0502020204030204" pitchFamily="34" charset="0"/>
                <a:cs typeface="Times New Roman" panose="02020603050405020304" pitchFamily="18" charset="0"/>
              </a:rPr>
              <a:t>Rosaceae</a:t>
            </a:r>
            <a:r>
              <a:rPr lang="tr-TR" sz="1800" dirty="0">
                <a:latin typeface="Calibri" panose="020F0502020204030204" pitchFamily="34" charset="0"/>
                <a:ea typeface="Calibri" panose="020F0502020204030204" pitchFamily="34" charset="0"/>
                <a:cs typeface="Times New Roman" panose="02020603050405020304" pitchFamily="18" charset="0"/>
              </a:rPr>
              <a:t>) familyasının bir </a:t>
            </a:r>
            <a:r>
              <a:rPr lang="tr-TR" sz="1800" dirty="0" err="1">
                <a:latin typeface="Calibri" panose="020F0502020204030204" pitchFamily="34" charset="0"/>
                <a:ea typeface="Calibri" panose="020F0502020204030204" pitchFamily="34" charset="0"/>
                <a:cs typeface="Times New Roman" panose="02020603050405020304" pitchFamily="18" charset="0"/>
              </a:rPr>
              <a:t>üyesidir.Dünyada</a:t>
            </a:r>
            <a:r>
              <a:rPr lang="tr-TR" sz="1800" dirty="0">
                <a:latin typeface="Calibri" panose="020F0502020204030204" pitchFamily="34" charset="0"/>
                <a:ea typeface="Calibri" panose="020F0502020204030204" pitchFamily="34" charset="0"/>
                <a:cs typeface="Times New Roman" panose="02020603050405020304" pitchFamily="18" charset="0"/>
              </a:rPr>
              <a:t> 1500 farklı çeşit </a:t>
            </a:r>
            <a:r>
              <a:rPr lang="tr-TR" sz="1800" dirty="0" err="1">
                <a:latin typeface="Calibri" panose="020F0502020204030204" pitchFamily="34" charset="0"/>
                <a:ea typeface="Calibri" panose="020F0502020204030204" pitchFamily="34" charset="0"/>
                <a:cs typeface="Times New Roman" panose="02020603050405020304" pitchFamily="18" charset="0"/>
              </a:rPr>
              <a:t>barındırır.Mineral</a:t>
            </a:r>
            <a:r>
              <a:rPr lang="tr-TR" sz="1800" dirty="0">
                <a:latin typeface="Calibri" panose="020F0502020204030204" pitchFamily="34" charset="0"/>
                <a:ea typeface="Calibri" panose="020F0502020204030204" pitchFamily="34" charset="0"/>
                <a:cs typeface="Times New Roman" panose="02020603050405020304" pitchFamily="18" charset="0"/>
              </a:rPr>
              <a:t> ve vitamin oranı olarak oldukça besleyici çeşitli zenginliklere sahiptir.</a:t>
            </a:r>
          </a:p>
          <a:p>
            <a:pPr rtl="0"/>
            <a:endParaRPr lang="tr-TR" dirty="0" smtClean="0"/>
          </a:p>
          <a:p>
            <a:pPr rtl="0"/>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7" y="2956351"/>
            <a:ext cx="5852667" cy="2415749"/>
          </a:xfrm>
          <a:prstGeom prst="rect">
            <a:avLst/>
          </a:prstGeom>
        </p:spPr>
      </p:pic>
      <p:sp>
        <p:nvSpPr>
          <p:cNvPr id="5" name="Dikdörtgen 4"/>
          <p:cNvSpPr/>
          <p:nvPr/>
        </p:nvSpPr>
        <p:spPr>
          <a:xfrm>
            <a:off x="7261859" y="2956351"/>
            <a:ext cx="4548505" cy="1574149"/>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2014-2018 yılları arası kiraz üretimi incelendiğinde, beş yıllık üretim ortalaması 570 bin ton olan Türkiye’nin dünya liderliğini aldığı, ikinci sırada ise 333 bin ton üretim ile ABD’nin ülkemizi takip ettiği görülmektedir.</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170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066795" y="170104"/>
            <a:ext cx="8686800" cy="1382574"/>
          </a:xfrm>
        </p:spPr>
        <p:txBody>
          <a:bodyPr rtlCol="0">
            <a:normAutofit/>
          </a:bodyPr>
          <a:lstStyle/>
          <a:p>
            <a:r>
              <a:rPr lang="tr-TR" sz="3600" dirty="0">
                <a:latin typeface="Calibri" panose="020F0502020204030204" pitchFamily="34" charset="0"/>
                <a:ea typeface="Calibri" panose="020F0502020204030204" pitchFamily="34" charset="0"/>
                <a:cs typeface="Times New Roman" panose="02020603050405020304" pitchFamily="18" charset="0"/>
              </a:rPr>
              <a:t>2. Materyal ve Metot</a:t>
            </a:r>
            <a:r>
              <a:rPr lang="tr-TR" dirty="0">
                <a:latin typeface="Calibri" panose="020F0502020204030204" pitchFamily="34" charset="0"/>
                <a:ea typeface="Calibri" panose="020F0502020204030204" pitchFamily="34" charset="0"/>
                <a:cs typeface="Times New Roman" panose="02020603050405020304" pitchFamily="18" charset="0"/>
              </a:rPr>
              <a:t/>
            </a:r>
            <a:br>
              <a:rPr lang="tr-TR" dirty="0">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Metin Yer Tutucusu 2"/>
          <p:cNvSpPr>
            <a:spLocks noGrp="1"/>
          </p:cNvSpPr>
          <p:nvPr>
            <p:ph type="body" idx="1"/>
          </p:nvPr>
        </p:nvSpPr>
        <p:spPr>
          <a:xfrm>
            <a:off x="1066798" y="1021080"/>
            <a:ext cx="10515601" cy="5486400"/>
          </a:xfrm>
        </p:spPr>
        <p:txBody>
          <a:bodyPr rtlCol="0">
            <a:normAutofit/>
          </a:bodyPr>
          <a:lstStyle/>
          <a:p>
            <a:r>
              <a:rPr lang="tr-TR" dirty="0" smtClean="0"/>
              <a:t>2.2 Görüntü İşleme</a:t>
            </a:r>
          </a:p>
          <a:p>
            <a:pPr rtl="0"/>
            <a:endParaRPr lang="tr-TR" dirty="0" smtClean="0"/>
          </a:p>
          <a:p>
            <a:r>
              <a:rPr lang="tr-TR" sz="1800" dirty="0">
                <a:latin typeface="Calibri" panose="020F0502020204030204" pitchFamily="34" charset="0"/>
                <a:ea typeface="Calibri" panose="020F0502020204030204" pitchFamily="34" charset="0"/>
                <a:cs typeface="Times New Roman" panose="02020603050405020304" pitchFamily="18" charset="0"/>
              </a:rPr>
              <a:t>Görüntü işleme, görüntüyü dijital form haline getirerek spesifik görüntü elde etmek yada </a:t>
            </a:r>
            <a:r>
              <a:rPr lang="tr-TR" sz="1800" dirty="0" err="1">
                <a:latin typeface="Calibri" panose="020F0502020204030204" pitchFamily="34" charset="0"/>
                <a:ea typeface="Calibri" panose="020F0502020204030204" pitchFamily="34" charset="0"/>
                <a:cs typeface="Times New Roman" panose="02020603050405020304" pitchFamily="18" charset="0"/>
              </a:rPr>
              <a:t>yazılımsal</a:t>
            </a:r>
            <a:r>
              <a:rPr lang="tr-TR" sz="1800" dirty="0">
                <a:latin typeface="Calibri" panose="020F0502020204030204" pitchFamily="34" charset="0"/>
                <a:ea typeface="Calibri" panose="020F0502020204030204" pitchFamily="34" charset="0"/>
                <a:cs typeface="Times New Roman" panose="02020603050405020304" pitchFamily="18" charset="0"/>
              </a:rPr>
              <a:t> olarak görüntü üzerinde istenilen sonucu elde etmek için kullanılan bir yöntemdir. Günümüzde görüntü işleme tıp, askeri alanlar, güvenlik, yüz tanıma, duygu analizi, robotik, sınıflandırma gibi pek çok alanda kullanılmaktadır.</a:t>
            </a:r>
          </a:p>
          <a:p>
            <a:pPr rtl="0"/>
            <a:endParaRPr lang="tr-TR" dirty="0"/>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119" y="4059337"/>
            <a:ext cx="4540279" cy="1849744"/>
          </a:xfrm>
          <a:prstGeom prst="rect">
            <a:avLst/>
          </a:prstGeom>
        </p:spPr>
      </p:pic>
      <p:sp>
        <p:nvSpPr>
          <p:cNvPr id="7" name="Dikdörtgen 6"/>
          <p:cNvSpPr/>
          <p:nvPr/>
        </p:nvSpPr>
        <p:spPr>
          <a:xfrm>
            <a:off x="1066795" y="2616635"/>
            <a:ext cx="10515603" cy="1277786"/>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Görüntü işleme aslında matrisler üzerinde yapılan işlemler şeklinde de </a:t>
            </a:r>
            <a:r>
              <a:rPr lang="tr-TR" dirty="0" err="1">
                <a:latin typeface="Calibri" panose="020F0502020204030204" pitchFamily="34" charset="0"/>
                <a:ea typeface="Calibri" panose="020F0502020204030204" pitchFamily="34" charset="0"/>
                <a:cs typeface="Times New Roman" panose="02020603050405020304" pitchFamily="18" charset="0"/>
              </a:rPr>
              <a:t>tanımlayabiliriz.Resimler</a:t>
            </a:r>
            <a:r>
              <a:rPr lang="tr-TR" dirty="0">
                <a:latin typeface="Calibri" panose="020F0502020204030204" pitchFamily="34" charset="0"/>
                <a:ea typeface="Calibri" panose="020F0502020204030204" pitchFamily="34" charset="0"/>
                <a:cs typeface="Times New Roman" panose="02020603050405020304" pitchFamily="18" charset="0"/>
              </a:rPr>
              <a:t> çeşitli renklerin bütünsel olarak bir araya gelmesiyle </a:t>
            </a:r>
            <a:r>
              <a:rPr lang="tr-TR" dirty="0" err="1">
                <a:latin typeface="Calibri" panose="020F0502020204030204" pitchFamily="34" charset="0"/>
                <a:ea typeface="Calibri" panose="020F0502020204030204" pitchFamily="34" charset="0"/>
                <a:cs typeface="Times New Roman" panose="02020603050405020304" pitchFamily="18" charset="0"/>
              </a:rPr>
              <a:t>oluşur.Resmi</a:t>
            </a:r>
            <a:r>
              <a:rPr lang="tr-TR" dirty="0">
                <a:latin typeface="Calibri" panose="020F0502020204030204" pitchFamily="34" charset="0"/>
                <a:ea typeface="Calibri" panose="020F0502020204030204" pitchFamily="34" charset="0"/>
                <a:cs typeface="Times New Roman" panose="02020603050405020304" pitchFamily="18" charset="0"/>
              </a:rPr>
              <a:t> ise en küçük parçalara böldüğümüzde </a:t>
            </a:r>
            <a:r>
              <a:rPr lang="tr-TR" dirty="0" err="1">
                <a:latin typeface="Calibri" panose="020F0502020204030204" pitchFamily="34" charset="0"/>
                <a:ea typeface="Calibri" panose="020F0502020204030204" pitchFamily="34" charset="0"/>
                <a:cs typeface="Times New Roman" panose="02020603050405020304" pitchFamily="18" charset="0"/>
              </a:rPr>
              <a:t>pixsel</a:t>
            </a:r>
            <a:r>
              <a:rPr lang="tr-TR" dirty="0">
                <a:latin typeface="Calibri" panose="020F0502020204030204" pitchFamily="34" charset="0"/>
                <a:ea typeface="Calibri" panose="020F0502020204030204" pitchFamily="34" charset="0"/>
                <a:cs typeface="Times New Roman" panose="02020603050405020304" pitchFamily="18" charset="0"/>
              </a:rPr>
              <a:t> dediğimiz matris boyutlarından oluşmaktadır. Görüntü işleme yöntemlerinde pikseli oluşturan matris hücrelerinin üzerinden işlemler yapılmaktadır</a:t>
            </a:r>
            <a:r>
              <a:rPr lang="tr-TR" dirty="0" smtClean="0">
                <a:latin typeface="Calibri" panose="020F0502020204030204" pitchFamily="34" charset="0"/>
                <a:ea typeface="Calibri" panose="020F0502020204030204" pitchFamily="34" charset="0"/>
                <a:cs typeface="Times New Roman" panose="02020603050405020304" pitchFamily="18" charset="0"/>
              </a:rPr>
              <a:t>.</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Dikdörtgen 7"/>
          <p:cNvSpPr/>
          <p:nvPr/>
        </p:nvSpPr>
        <p:spPr>
          <a:xfrm>
            <a:off x="1066795" y="4032896"/>
            <a:ext cx="6096000" cy="1277786"/>
          </a:xfrm>
          <a:prstGeom prst="rect">
            <a:avLst/>
          </a:prstGeom>
        </p:spPr>
        <p:txBody>
          <a:bodyPr>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Görüntü işlemede çeşitli dillerin kullanılmasının yanı sıra gerçekleştirmek istediğimiz uygulamalar için de kütüphaneler </a:t>
            </a:r>
            <a:r>
              <a:rPr lang="tr-TR" dirty="0" err="1">
                <a:latin typeface="Calibri" panose="020F0502020204030204" pitchFamily="34" charset="0"/>
                <a:ea typeface="Calibri" panose="020F0502020204030204" pitchFamily="34" charset="0"/>
                <a:cs typeface="Times New Roman" panose="02020603050405020304" pitchFamily="18" charset="0"/>
              </a:rPr>
              <a:t>kullanılmaktadır.Opencv,MATLAB</a:t>
            </a:r>
            <a:r>
              <a:rPr lang="tr-TR" dirty="0">
                <a:latin typeface="Calibri" panose="020F0502020204030204" pitchFamily="34" charset="0"/>
                <a:ea typeface="Calibri" panose="020F0502020204030204" pitchFamily="34" charset="0"/>
                <a:cs typeface="Times New Roman" panose="02020603050405020304" pitchFamily="18" charset="0"/>
              </a:rPr>
              <a:t> görüntü işlemede en çok kullanılan programlama dilleri arasında yer almaktadır.</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541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066798" y="139624"/>
            <a:ext cx="8686800" cy="1382574"/>
          </a:xfrm>
        </p:spPr>
        <p:txBody>
          <a:bodyPr rtlCol="0">
            <a:normAutofit/>
          </a:bodyPr>
          <a:lstStyle/>
          <a:p>
            <a:r>
              <a:rPr lang="tr-TR" sz="3600" dirty="0">
                <a:latin typeface="Calibri" panose="020F0502020204030204" pitchFamily="34" charset="0"/>
                <a:ea typeface="Calibri" panose="020F0502020204030204" pitchFamily="34" charset="0"/>
                <a:cs typeface="Times New Roman" panose="02020603050405020304" pitchFamily="18" charset="0"/>
              </a:rPr>
              <a:t>2. Materyal ve Metot</a:t>
            </a:r>
            <a:r>
              <a:rPr lang="tr-TR" dirty="0">
                <a:latin typeface="Calibri" panose="020F0502020204030204" pitchFamily="34" charset="0"/>
                <a:ea typeface="Calibri" panose="020F0502020204030204" pitchFamily="34" charset="0"/>
                <a:cs typeface="Times New Roman" panose="02020603050405020304" pitchFamily="18" charset="0"/>
              </a:rPr>
              <a:t/>
            </a:r>
            <a:br>
              <a:rPr lang="tr-TR" dirty="0">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Metin Yer Tutucusu 2"/>
          <p:cNvSpPr>
            <a:spLocks noGrp="1"/>
          </p:cNvSpPr>
          <p:nvPr>
            <p:ph type="body" idx="1"/>
          </p:nvPr>
        </p:nvSpPr>
        <p:spPr>
          <a:xfrm>
            <a:off x="1066798" y="944880"/>
            <a:ext cx="10515601" cy="5562600"/>
          </a:xfrm>
        </p:spPr>
        <p:txBody>
          <a:bodyPr rtlCol="0">
            <a:normAutofit/>
          </a:bodyPr>
          <a:lstStyle/>
          <a:p>
            <a:pPr rtl="0"/>
            <a:r>
              <a:rPr lang="tr-TR" dirty="0" smtClean="0"/>
              <a:t>2.3 Uygulama</a:t>
            </a:r>
          </a:p>
          <a:p>
            <a:pPr rtl="0"/>
            <a:endParaRPr lang="tr-TR" dirty="0"/>
          </a:p>
          <a:p>
            <a:r>
              <a:rPr lang="tr-TR" sz="1800" dirty="0">
                <a:latin typeface="Calibri" panose="020F0502020204030204" pitchFamily="34" charset="0"/>
                <a:ea typeface="Calibri" panose="020F0502020204030204" pitchFamily="34" charset="0"/>
                <a:cs typeface="Times New Roman" panose="02020603050405020304" pitchFamily="18" charset="0"/>
              </a:rPr>
              <a:t>Yapılan çalışmada ülkemizde yetişen kiraz meyvesi üzerinden </a:t>
            </a:r>
            <a:r>
              <a:rPr lang="tr-TR" sz="1800" dirty="0" err="1">
                <a:latin typeface="Calibri" panose="020F0502020204030204" pitchFamily="34" charset="0"/>
                <a:ea typeface="Calibri" panose="020F0502020204030204" pitchFamily="34" charset="0"/>
                <a:cs typeface="Times New Roman" panose="02020603050405020304" pitchFamily="18" charset="0"/>
              </a:rPr>
              <a:t>gidilmiştir.Bu</a:t>
            </a:r>
            <a:r>
              <a:rPr lang="tr-TR" sz="1800" dirty="0">
                <a:latin typeface="Calibri" panose="020F0502020204030204" pitchFamily="34" charset="0"/>
                <a:ea typeface="Calibri" panose="020F0502020204030204" pitchFamily="34" charset="0"/>
                <a:cs typeface="Times New Roman" panose="02020603050405020304" pitchFamily="18" charset="0"/>
              </a:rPr>
              <a:t> uygulamada ise görüntü işleme yöntemi kullanılarak MATLAB uygulamasında yapılmıştır.</a:t>
            </a:r>
          </a:p>
          <a:p>
            <a:pPr rtl="0"/>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43635"/>
            <a:ext cx="4945380" cy="1981548"/>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85202"/>
            <a:ext cx="4945380" cy="2472797"/>
          </a:xfrm>
          <a:prstGeom prst="rect">
            <a:avLst/>
          </a:prstGeom>
        </p:spPr>
      </p:pic>
      <p:sp>
        <p:nvSpPr>
          <p:cNvPr id="9" name="Dikdörtgen 8"/>
          <p:cNvSpPr/>
          <p:nvPr/>
        </p:nvSpPr>
        <p:spPr>
          <a:xfrm>
            <a:off x="5074920" y="2152456"/>
            <a:ext cx="6377940" cy="2166875"/>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İşlenmiş olarak sisteme yüklenen resim siyah- beyaz piksellere dönüştürülmektedir. Resmin siyah-beyaz piksellere yani </a:t>
            </a:r>
            <a:r>
              <a:rPr lang="tr-TR" dirty="0" err="1">
                <a:latin typeface="Calibri" panose="020F0502020204030204" pitchFamily="34" charset="0"/>
                <a:ea typeface="Calibri" panose="020F0502020204030204" pitchFamily="34" charset="0"/>
                <a:cs typeface="Times New Roman" panose="02020603050405020304" pitchFamily="18" charset="0"/>
              </a:rPr>
              <a:t>binary</a:t>
            </a:r>
            <a:r>
              <a:rPr lang="tr-TR" dirty="0">
                <a:latin typeface="Calibri" panose="020F0502020204030204" pitchFamily="34" charset="0"/>
                <a:ea typeface="Calibri" panose="020F0502020204030204" pitchFamily="34" charset="0"/>
                <a:cs typeface="Times New Roman" panose="02020603050405020304" pitchFamily="18" charset="0"/>
              </a:rPr>
              <a:t> moda dönüştürülmesi iki aşamada gerçekleşmektedir. İlk aşamada resmin arka planı beyaza kirazlar ise siyaha dönüştürülmektedir. İkinci aşamada ise </a:t>
            </a:r>
            <a:r>
              <a:rPr lang="tr-TR" dirty="0" err="1">
                <a:latin typeface="Calibri" panose="020F0502020204030204" pitchFamily="34" charset="0"/>
                <a:ea typeface="Calibri" panose="020F0502020204030204" pitchFamily="34" charset="0"/>
                <a:cs typeface="Times New Roman" panose="02020603050405020304" pitchFamily="18" charset="0"/>
              </a:rPr>
              <a:t>binary</a:t>
            </a:r>
            <a:r>
              <a:rPr lang="tr-TR" dirty="0">
                <a:latin typeface="Calibri" panose="020F0502020204030204" pitchFamily="34" charset="0"/>
                <a:ea typeface="Calibri" panose="020F0502020204030204" pitchFamily="34" charset="0"/>
                <a:cs typeface="Times New Roman" panose="02020603050405020304" pitchFamily="18" charset="0"/>
              </a:rPr>
              <a:t> </a:t>
            </a:r>
            <a:r>
              <a:rPr lang="tr-TR" dirty="0" err="1">
                <a:latin typeface="Calibri" panose="020F0502020204030204" pitchFamily="34" charset="0"/>
                <a:ea typeface="Calibri" panose="020F0502020204030204" pitchFamily="34" charset="0"/>
                <a:cs typeface="Times New Roman" panose="02020603050405020304" pitchFamily="18" charset="0"/>
              </a:rPr>
              <a:t>moddaki</a:t>
            </a:r>
            <a:r>
              <a:rPr lang="tr-TR" dirty="0">
                <a:latin typeface="Calibri" panose="020F0502020204030204" pitchFamily="34" charset="0"/>
                <a:ea typeface="Calibri" panose="020F0502020204030204" pitchFamily="34" charset="0"/>
                <a:cs typeface="Times New Roman" panose="02020603050405020304" pitchFamily="18" charset="0"/>
              </a:rPr>
              <a:t> resim </a:t>
            </a:r>
            <a:r>
              <a:rPr lang="tr-TR" dirty="0" err="1">
                <a:latin typeface="Calibri" panose="020F0502020204030204" pitchFamily="34" charset="0"/>
                <a:ea typeface="Calibri" panose="020F0502020204030204" pitchFamily="34" charset="0"/>
                <a:cs typeface="Times New Roman" panose="02020603050405020304" pitchFamily="18" charset="0"/>
              </a:rPr>
              <a:t>Matlab</a:t>
            </a:r>
            <a:r>
              <a:rPr lang="tr-TR" dirty="0">
                <a:latin typeface="Calibri" panose="020F0502020204030204" pitchFamily="34" charset="0"/>
                <a:ea typeface="Calibri" panose="020F0502020204030204" pitchFamily="34" charset="0"/>
                <a:cs typeface="Times New Roman" panose="02020603050405020304" pitchFamily="18" charset="0"/>
              </a:rPr>
              <a:t> </a:t>
            </a:r>
            <a:r>
              <a:rPr lang="tr-TR" dirty="0" err="1">
                <a:latin typeface="Calibri" panose="020F0502020204030204" pitchFamily="34" charset="0"/>
                <a:ea typeface="Calibri" panose="020F0502020204030204" pitchFamily="34" charset="0"/>
                <a:cs typeface="Times New Roman" panose="02020603050405020304" pitchFamily="18" charset="0"/>
              </a:rPr>
              <a:t>bwboundaries</a:t>
            </a:r>
            <a:r>
              <a:rPr lang="tr-TR" dirty="0">
                <a:latin typeface="Calibri" panose="020F0502020204030204" pitchFamily="34" charset="0"/>
                <a:ea typeface="Calibri" panose="020F0502020204030204" pitchFamily="34" charset="0"/>
                <a:cs typeface="Times New Roman" panose="02020603050405020304" pitchFamily="18" charset="0"/>
              </a:rPr>
              <a:t> komutu ile ters çevrilerek arka plan siyaha sınıflandırılacak olan kirazlar beyaza dönüştürülmektedir. </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Resim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655" y="4672992"/>
            <a:ext cx="3566469" cy="1546994"/>
          </a:xfrm>
          <a:prstGeom prst="rect">
            <a:avLst/>
          </a:prstGeom>
        </p:spPr>
      </p:pic>
      <p:sp>
        <p:nvSpPr>
          <p:cNvPr id="14" name="Dikdörtgen 13"/>
          <p:cNvSpPr/>
          <p:nvPr/>
        </p:nvSpPr>
        <p:spPr>
          <a:xfrm>
            <a:off x="6419154" y="6219986"/>
            <a:ext cx="3689472" cy="369332"/>
          </a:xfrm>
          <a:prstGeom prst="rect">
            <a:avLst/>
          </a:prstGeom>
        </p:spPr>
        <p:txBody>
          <a:bodyPr wrap="none">
            <a:spAutoFit/>
          </a:bodyPr>
          <a:lstStyle/>
          <a:p>
            <a:r>
              <a:rPr lang="tr-TR" dirty="0">
                <a:solidFill>
                  <a:srgbClr val="FF0000"/>
                </a:solidFill>
              </a:rPr>
              <a:t>Sınıflandırılacak İşlenmemiş Resim </a:t>
            </a:r>
          </a:p>
        </p:txBody>
      </p:sp>
    </p:spTree>
    <p:extLst>
      <p:ext uri="{BB962C8B-B14F-4D97-AF65-F5344CB8AC3E}">
        <p14:creationId xmlns:p14="http://schemas.microsoft.com/office/powerpoint/2010/main" val="374720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85482" y="806323"/>
            <a:ext cx="11018838" cy="1277786"/>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Resim siyah-beyaz piksellere dönüştürülüp ters çevirme işlemi uygulandıktan sonra resimde bulunan belirli boyutun altındaki gürültü olarak tabir edilen nesneler </a:t>
            </a:r>
            <a:r>
              <a:rPr lang="tr-TR" dirty="0" err="1">
                <a:latin typeface="Calibri" panose="020F0502020204030204" pitchFamily="34" charset="0"/>
                <a:ea typeface="Calibri" panose="020F0502020204030204" pitchFamily="34" charset="0"/>
                <a:cs typeface="Times New Roman" panose="02020603050405020304" pitchFamily="18" charset="0"/>
              </a:rPr>
              <a:t>Matlab</a:t>
            </a:r>
            <a:r>
              <a:rPr lang="tr-TR" dirty="0">
                <a:latin typeface="Calibri" panose="020F0502020204030204" pitchFamily="34" charset="0"/>
                <a:ea typeface="Calibri" panose="020F0502020204030204" pitchFamily="34" charset="0"/>
                <a:cs typeface="Times New Roman" panose="02020603050405020304" pitchFamily="18" charset="0"/>
              </a:rPr>
              <a:t> </a:t>
            </a:r>
            <a:r>
              <a:rPr lang="tr-TR" dirty="0" err="1">
                <a:latin typeface="Calibri" panose="020F0502020204030204" pitchFamily="34" charset="0"/>
                <a:ea typeface="Calibri" panose="020F0502020204030204" pitchFamily="34" charset="0"/>
                <a:cs typeface="Times New Roman" panose="02020603050405020304" pitchFamily="18" charset="0"/>
              </a:rPr>
              <a:t>bwareaopen</a:t>
            </a:r>
            <a:r>
              <a:rPr lang="tr-TR" dirty="0">
                <a:latin typeface="Calibri" panose="020F0502020204030204" pitchFamily="34" charset="0"/>
                <a:ea typeface="Calibri" panose="020F0502020204030204" pitchFamily="34" charset="0"/>
                <a:cs typeface="Times New Roman" panose="02020603050405020304" pitchFamily="18" charset="0"/>
              </a:rPr>
              <a:t> komutu ile kaldırılmıştır. Daha sonra program tarafından tespit edilen kirazların sınırları </a:t>
            </a:r>
            <a:r>
              <a:rPr lang="tr-TR" dirty="0" err="1">
                <a:latin typeface="Calibri" panose="020F0502020204030204" pitchFamily="34" charset="0"/>
                <a:ea typeface="Calibri" panose="020F0502020204030204" pitchFamily="34" charset="0"/>
                <a:cs typeface="Times New Roman" panose="02020603050405020304" pitchFamily="18" charset="0"/>
              </a:rPr>
              <a:t>eşikleme</a:t>
            </a:r>
            <a:r>
              <a:rPr lang="tr-TR" dirty="0">
                <a:latin typeface="Calibri" panose="020F0502020204030204" pitchFamily="34" charset="0"/>
                <a:ea typeface="Calibri" panose="020F0502020204030204" pitchFamily="34" charset="0"/>
                <a:cs typeface="Times New Roman" panose="02020603050405020304" pitchFamily="18" charset="0"/>
              </a:rPr>
              <a:t> yöntemi kullanılarak mavi renk ile belirlenmiş ve resimde bulunan nesne sayısı ekrana yansıtılmıştır</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Resim 3"/>
          <p:cNvPicPr>
            <a:picLocks noChangeAspect="1"/>
          </p:cNvPicPr>
          <p:nvPr/>
        </p:nvPicPr>
        <p:blipFill rotWithShape="1">
          <a:blip r:embed="rId3">
            <a:extLst>
              <a:ext uri="{28A0092B-C50C-407E-A947-70E740481C1C}">
                <a14:useLocalDpi xmlns:a14="http://schemas.microsoft.com/office/drawing/2010/main" val="0"/>
              </a:ext>
            </a:extLst>
          </a:blip>
          <a:srcRect b="14486"/>
          <a:stretch/>
        </p:blipFill>
        <p:spPr>
          <a:xfrm>
            <a:off x="6629239" y="2994564"/>
            <a:ext cx="4554838" cy="2324196"/>
          </a:xfrm>
          <a:prstGeom prst="rect">
            <a:avLst/>
          </a:prstGeom>
        </p:spPr>
      </p:pic>
      <p:sp>
        <p:nvSpPr>
          <p:cNvPr id="6" name="Dikdörtgen 5"/>
          <p:cNvSpPr/>
          <p:nvPr/>
        </p:nvSpPr>
        <p:spPr>
          <a:xfrm>
            <a:off x="7290254" y="5577840"/>
            <a:ext cx="3232808" cy="338554"/>
          </a:xfrm>
          <a:prstGeom prst="rect">
            <a:avLst/>
          </a:prstGeom>
        </p:spPr>
        <p:txBody>
          <a:bodyPr wrap="none">
            <a:spAutoFit/>
          </a:bodyPr>
          <a:lstStyle/>
          <a:p>
            <a:r>
              <a:rPr lang="tr-TR" sz="1600" dirty="0">
                <a:solidFill>
                  <a:srgbClr val="FF0000"/>
                </a:solidFill>
              </a:rPr>
              <a:t>Kirazların sınırlarının belirlenmesi</a:t>
            </a:r>
          </a:p>
        </p:txBody>
      </p:sp>
      <p:pic>
        <p:nvPicPr>
          <p:cNvPr id="7" name="Resim 6"/>
          <p:cNvPicPr>
            <a:picLocks noChangeAspect="1"/>
          </p:cNvPicPr>
          <p:nvPr/>
        </p:nvPicPr>
        <p:blipFill rotWithShape="1">
          <a:blip r:embed="rId4">
            <a:extLst>
              <a:ext uri="{28A0092B-C50C-407E-A947-70E740481C1C}">
                <a14:useLocalDpi xmlns:a14="http://schemas.microsoft.com/office/drawing/2010/main" val="0"/>
              </a:ext>
            </a:extLst>
          </a:blip>
          <a:srcRect b="11160"/>
          <a:stretch/>
        </p:blipFill>
        <p:spPr>
          <a:xfrm>
            <a:off x="1201810" y="2994564"/>
            <a:ext cx="4332780" cy="2324196"/>
          </a:xfrm>
          <a:prstGeom prst="rect">
            <a:avLst/>
          </a:prstGeom>
        </p:spPr>
      </p:pic>
      <p:sp>
        <p:nvSpPr>
          <p:cNvPr id="8" name="Dikdörtgen 7"/>
          <p:cNvSpPr/>
          <p:nvPr/>
        </p:nvSpPr>
        <p:spPr>
          <a:xfrm>
            <a:off x="988543" y="5577840"/>
            <a:ext cx="4759315" cy="369332"/>
          </a:xfrm>
          <a:prstGeom prst="rect">
            <a:avLst/>
          </a:prstGeom>
        </p:spPr>
        <p:txBody>
          <a:bodyPr wrap="none">
            <a:spAutoFit/>
          </a:bodyPr>
          <a:lstStyle/>
          <a:p>
            <a:pPr algn="ctr"/>
            <a:r>
              <a:rPr lang="tr-TR" dirty="0">
                <a:solidFill>
                  <a:srgbClr val="FF0000"/>
                </a:solidFill>
              </a:rPr>
              <a:t>Resmin siyah-beyaz piksellere dönüştürülmesi</a:t>
            </a:r>
            <a:endParaRPr lang="tr-TR" dirty="0">
              <a:solidFill>
                <a:srgbClr val="FF0000"/>
              </a:solidFill>
            </a:endParaRPr>
          </a:p>
        </p:txBody>
      </p:sp>
    </p:spTree>
    <p:extLst>
      <p:ext uri="{BB962C8B-B14F-4D97-AF65-F5344CB8AC3E}">
        <p14:creationId xmlns:p14="http://schemas.microsoft.com/office/powerpoint/2010/main" val="284082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62939" y="160338"/>
            <a:ext cx="10058400" cy="1188720"/>
          </a:xfrm>
        </p:spPr>
        <p:txBody>
          <a:bodyPr/>
          <a:lstStyle/>
          <a:p>
            <a:r>
              <a:rPr lang="tr-TR" dirty="0">
                <a:latin typeface="Calibri" panose="020F0502020204030204" pitchFamily="34" charset="0"/>
                <a:ea typeface="Calibri" panose="020F0502020204030204" pitchFamily="34" charset="0"/>
                <a:cs typeface="Times New Roman" panose="02020603050405020304" pitchFamily="18" charset="0"/>
              </a:rPr>
              <a:t>3. Araştırma Sonuçları ve Tartışma</a:t>
            </a:r>
            <a:br>
              <a:rPr lang="tr-TR" dirty="0">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Dikdörtgen 2"/>
          <p:cNvSpPr/>
          <p:nvPr/>
        </p:nvSpPr>
        <p:spPr>
          <a:xfrm>
            <a:off x="662938" y="1170355"/>
            <a:ext cx="11041381" cy="369332"/>
          </a:xfrm>
          <a:prstGeom prst="rect">
            <a:avLst/>
          </a:prstGeom>
        </p:spPr>
        <p:txBody>
          <a:bodyPr wrap="square">
            <a:spAutoFit/>
          </a:bodyPr>
          <a:lstStyle/>
          <a:p>
            <a:r>
              <a:rPr lang="tr-TR" dirty="0">
                <a:latin typeface="Calibri" panose="020F0502020204030204" pitchFamily="34" charset="0"/>
                <a:ea typeface="Calibri" panose="020F0502020204030204" pitchFamily="34" charset="0"/>
                <a:cs typeface="Times New Roman" panose="02020603050405020304" pitchFamily="18" charset="0"/>
              </a:rPr>
              <a:t>Sınırları belirlenen kirazlar belirli işlemlerden geçirildikten sonra kirazlara ait alan bilgileri hesaplanmıştır. </a:t>
            </a:r>
            <a:endParaRPr lang="tr-TR" dirty="0"/>
          </a:p>
        </p:txBody>
      </p:sp>
      <p:sp>
        <p:nvSpPr>
          <p:cNvPr id="4" name="Dikdörtgen 3"/>
          <p:cNvSpPr/>
          <p:nvPr/>
        </p:nvSpPr>
        <p:spPr>
          <a:xfrm>
            <a:off x="662937" y="5114207"/>
            <a:ext cx="11041382" cy="981423"/>
          </a:xfrm>
          <a:prstGeom prst="rect">
            <a:avLst/>
          </a:prstGeom>
        </p:spPr>
        <p:txBody>
          <a:bodyPr wrap="square">
            <a:spAutoFit/>
          </a:bodyPr>
          <a:lstStyle/>
          <a:p>
            <a:pPr>
              <a:lnSpc>
                <a:spcPct val="107000"/>
              </a:lnSpc>
              <a:spcAft>
                <a:spcPts val="800"/>
              </a:spcAft>
            </a:pPr>
            <a:r>
              <a:rPr lang="tr-TR" dirty="0">
                <a:latin typeface="Calibri" panose="020F0502020204030204" pitchFamily="34" charset="0"/>
                <a:ea typeface="Calibri" panose="020F0502020204030204" pitchFamily="34" charset="0"/>
                <a:cs typeface="Times New Roman" panose="02020603050405020304" pitchFamily="18" charset="0"/>
              </a:rPr>
              <a:t>Yapılan çalışmada kirazlar üst üste gelmeden ayrık olarak resimlenmiştir. Bu sayede sınıflandırma başarısı %100 olarak gerçekleşmiştir. Ancak kirazların üst üste gelmesi durumunda sınıflandırma başarısının düşeceği değerlendirilmektedir.</a:t>
            </a:r>
            <a:endParaRPr lang="tr-TR"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Resim 5"/>
          <p:cNvPicPr>
            <a:picLocks noChangeAspect="1"/>
          </p:cNvPicPr>
          <p:nvPr/>
        </p:nvPicPr>
        <p:blipFill rotWithShape="1">
          <a:blip r:embed="rId2">
            <a:extLst>
              <a:ext uri="{28A0092B-C50C-407E-A947-70E740481C1C}">
                <a14:useLocalDpi xmlns:a14="http://schemas.microsoft.com/office/drawing/2010/main" val="0"/>
              </a:ext>
            </a:extLst>
          </a:blip>
          <a:srcRect t="-1132" b="15072"/>
          <a:stretch/>
        </p:blipFill>
        <p:spPr>
          <a:xfrm>
            <a:off x="2659379" y="2033744"/>
            <a:ext cx="6065520" cy="2586406"/>
          </a:xfrm>
          <a:prstGeom prst="rect">
            <a:avLst/>
          </a:prstGeom>
        </p:spPr>
      </p:pic>
    </p:spTree>
    <p:extLst>
      <p:ext uri="{BB962C8B-B14F-4D97-AF65-F5344CB8AC3E}">
        <p14:creationId xmlns:p14="http://schemas.microsoft.com/office/powerpoint/2010/main" val="157537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iraz Çiçekleri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3371_TF03031002_TF03031002" id="{EFAAA0AE-7BFD-4F01-A18D-4108491D707D}" vid="{E2AF3787-D960-48A6-9E9B-5A57F72340FC}"/>
    </a:ext>
  </a:extLst>
</a:theme>
</file>

<file path=ppt/theme/theme2.xml><?xml version="1.0" encoding="utf-8"?>
<a:theme xmlns:a="http://schemas.openxmlformats.org/drawingml/2006/main" name="Office Teması">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eması">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Kiraz çiçekleri doğa sunusu (geniş ekran)</Template>
  <TotalTime>46</TotalTime>
  <Words>1299</Words>
  <Application>Microsoft Office PowerPoint</Application>
  <PresentationFormat>Geniş ekran</PresentationFormat>
  <Paragraphs>64</Paragraphs>
  <Slides>11</Slides>
  <Notes>8</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Arial</vt:lpstr>
      <vt:lpstr>Calibri</vt:lpstr>
      <vt:lpstr>Cambria</vt:lpstr>
      <vt:lpstr>Times New Roman</vt:lpstr>
      <vt:lpstr>Kiraz Çiçekleri 16x9</vt:lpstr>
      <vt:lpstr>Görüntü İşleme Yöntemleri Kullanılarak  Kiraz Meyvesinin Sınıflandırılması</vt:lpstr>
      <vt:lpstr>Bilgilendirme Bölümü</vt:lpstr>
      <vt:lpstr>PowerPoint Sunusu</vt:lpstr>
      <vt:lpstr>1.GİRİŞ</vt:lpstr>
      <vt:lpstr>2. Materyal ve Metot </vt:lpstr>
      <vt:lpstr>2. Materyal ve Metot </vt:lpstr>
      <vt:lpstr>2. Materyal ve Metot </vt:lpstr>
      <vt:lpstr>PowerPoint Sunusu</vt:lpstr>
      <vt:lpstr>3. Araştırma Sonuçları ve Tartışma </vt:lpstr>
      <vt:lpstr>  4. Sonuç  </vt:lpstr>
      <vt:lpstr>PowerPoint Sunusu</vt:lpstr>
    </vt:vector>
  </TitlesOfParts>
  <Company>SilentAll 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Görüntü İşleme Yöntemleri Kullanılarak Kiraz Meyvesinin Sınıflandırılması</dc:title>
  <dc:creator>Microsoft hesabı</dc:creator>
  <cp:lastModifiedBy>Microsoft hesabı</cp:lastModifiedBy>
  <cp:revision>6</cp:revision>
  <dcterms:created xsi:type="dcterms:W3CDTF">2022-11-11T12:29:30Z</dcterms:created>
  <dcterms:modified xsi:type="dcterms:W3CDTF">2022-11-11T13:16:20Z</dcterms:modified>
</cp:coreProperties>
</file>